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3" r:id="rId7"/>
    <p:sldId id="334" r:id="rId8"/>
    <p:sldId id="298" r:id="rId9"/>
    <p:sldId id="262" r:id="rId10"/>
    <p:sldId id="263" r:id="rId11"/>
    <p:sldId id="299" r:id="rId12"/>
    <p:sldId id="335" r:id="rId13"/>
    <p:sldId id="264" r:id="rId14"/>
    <p:sldId id="353" r:id="rId15"/>
    <p:sldId id="344" r:id="rId16"/>
    <p:sldId id="345" r:id="rId17"/>
    <p:sldId id="354" r:id="rId18"/>
    <p:sldId id="293" r:id="rId19"/>
    <p:sldId id="356" r:id="rId20"/>
    <p:sldId id="355"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46" r:id="rId43"/>
    <p:sldId id="321" r:id="rId44"/>
    <p:sldId id="348" r:id="rId45"/>
    <p:sldId id="349" r:id="rId46"/>
    <p:sldId id="350" r:id="rId47"/>
    <p:sldId id="351" r:id="rId48"/>
    <p:sldId id="352"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00000"/>
    <a:srgbClr val="3A6483"/>
    <a:srgbClr val="0948CB"/>
    <a:srgbClr val="F2F4F8"/>
    <a:srgbClr val="1C7DDB"/>
    <a:srgbClr val="121619"/>
    <a:srgbClr val="F2F2F2"/>
    <a:srgbClr val="145579"/>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309" autoAdjust="0"/>
  </p:normalViewPr>
  <p:slideViewPr>
    <p:cSldViewPr snapToGrid="0" snapToObjects="1">
      <p:cViewPr varScale="1">
        <p:scale>
          <a:sx n="76" d="100"/>
          <a:sy n="76" d="100"/>
        </p:scale>
        <p:origin x="114" y="3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solidFill>
                <a:schemeClr val="accent1"/>
              </a:solidFill>
              <a:ln w="12700">
                <a:solidFill>
                  <a:schemeClr val="tx1"/>
                </a:solidFill>
              </a:ln>
              <a:effectLst/>
            </c:spPr>
          </c:dPt>
          <c:dPt>
            <c:idx val="1"/>
            <c:bubble3D val="0"/>
            <c:spPr>
              <a:solidFill>
                <a:schemeClr val="accent2"/>
              </a:solidFill>
              <a:ln w="12700">
                <a:solidFill>
                  <a:schemeClr val="tx1"/>
                </a:solidFill>
              </a:ln>
              <a:effectLst/>
            </c:spPr>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0-F352-48F2-A8DE-7C113FE92EA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noFill/>
              <a:ln w="12700">
                <a:solidFill>
                  <a:schemeClr val="tx1"/>
                </a:solidFill>
              </a:ln>
              <a:effectLst/>
            </c:spPr>
            <c:extLst>
              <c:ext xmlns:c16="http://schemas.microsoft.com/office/drawing/2014/chart" uri="{C3380CC4-5D6E-409C-BE32-E72D297353CC}">
                <c16:uniqueId val="{00000001-8F6B-45AC-9994-7E0D748A127D}"/>
              </c:ext>
            </c:extLst>
          </c:dPt>
          <c:dPt>
            <c:idx val="1"/>
            <c:bubble3D val="0"/>
            <c:spPr>
              <a:solidFill>
                <a:schemeClr val="accent2"/>
              </a:solidFill>
              <a:ln w="12700">
                <a:solidFill>
                  <a:schemeClr val="tx1"/>
                </a:solidFill>
              </a:ln>
              <a:effectLst/>
            </c:spPr>
            <c:extLst>
              <c:ext xmlns:c16="http://schemas.microsoft.com/office/drawing/2014/chart" uri="{C3380CC4-5D6E-409C-BE32-E72D297353CC}">
                <c16:uniqueId val="{00000003-8F6B-45AC-9994-7E0D748A127D}"/>
              </c:ext>
            </c:extLst>
          </c:dPt>
          <c:dPt>
            <c:idx val="2"/>
            <c:bubble3D val="0"/>
            <c:spPr>
              <a:solidFill>
                <a:schemeClr val="accent2">
                  <a:lumMod val="75000"/>
                </a:schemeClr>
              </a:solidFill>
              <a:ln w="12700">
                <a:solidFill>
                  <a:schemeClr val="tx1"/>
                </a:solidFill>
              </a:ln>
              <a:effectLst/>
            </c:spPr>
            <c:extLst>
              <c:ext xmlns:c16="http://schemas.microsoft.com/office/drawing/2014/chart" uri="{C3380CC4-5D6E-409C-BE32-E72D297353CC}">
                <c16:uniqueId val="{00000005-8F6B-45AC-9994-7E0D748A127D}"/>
              </c:ext>
            </c:extLst>
          </c:dPt>
          <c:cat>
            <c:strRef>
              <c:f>Sheet1!$A$2:$A$4</c:f>
              <c:strCache>
                <c:ptCount val="2"/>
                <c:pt idx="0">
                  <c:v>1st Qtr</c:v>
                </c:pt>
                <c:pt idx="1">
                  <c:v>2nd Qtr</c:v>
                </c:pt>
              </c:strCache>
            </c:strRef>
          </c:cat>
          <c:val>
            <c:numRef>
              <c:f>Sheet1!$B$2:$B$4</c:f>
              <c:numCache>
                <c:formatCode>General</c:formatCode>
                <c:ptCount val="3"/>
                <c:pt idx="0">
                  <c:v>20</c:v>
                </c:pt>
                <c:pt idx="1">
                  <c:v>72</c:v>
                </c:pt>
                <c:pt idx="2">
                  <c:v>8</c:v>
                </c:pt>
              </c:numCache>
            </c:numRef>
          </c:val>
          <c:extLst>
            <c:ext xmlns:c16="http://schemas.microsoft.com/office/drawing/2014/chart" uri="{C3380CC4-5D6E-409C-BE32-E72D297353CC}">
              <c16:uniqueId val="{00000004-8F6B-45AC-9994-7E0D748A127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solidFill>
                <a:schemeClr val="accent1"/>
              </a:solidFill>
              <a:ln w="12700">
                <a:solidFill>
                  <a:schemeClr val="tx1"/>
                </a:solidFill>
              </a:ln>
              <a:effectLst/>
            </c:spPr>
            <c:extLst>
              <c:ext xmlns:c16="http://schemas.microsoft.com/office/drawing/2014/chart" uri="{C3380CC4-5D6E-409C-BE32-E72D297353CC}">
                <c16:uniqueId val="{00000001-A225-4179-8D0E-60C0436B82B7}"/>
              </c:ext>
            </c:extLst>
          </c:dPt>
          <c:dPt>
            <c:idx val="1"/>
            <c:bubble3D val="0"/>
            <c:spPr>
              <a:noFill/>
              <a:ln w="12700">
                <a:solidFill>
                  <a:schemeClr val="tx1"/>
                </a:solidFill>
              </a:ln>
              <a:effectLst/>
            </c:spPr>
            <c:extLst>
              <c:ext xmlns:c16="http://schemas.microsoft.com/office/drawing/2014/chart" uri="{C3380CC4-5D6E-409C-BE32-E72D297353CC}">
                <c16:uniqueId val="{00000003-A225-4179-8D0E-60C0436B82B7}"/>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4-A225-4179-8D0E-60C0436B8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noFill/>
              <a:ln w="12700">
                <a:solidFill>
                  <a:schemeClr val="tx1"/>
                </a:solidFill>
              </a:ln>
              <a:effectLst/>
            </c:spPr>
            <c:extLst>
              <c:ext xmlns:c16="http://schemas.microsoft.com/office/drawing/2014/chart" uri="{C3380CC4-5D6E-409C-BE32-E72D297353CC}">
                <c16:uniqueId val="{00000001-8F6B-45AC-9994-7E0D748A127D}"/>
              </c:ext>
            </c:extLst>
          </c:dPt>
          <c:dPt>
            <c:idx val="1"/>
            <c:bubble3D val="0"/>
            <c:spPr>
              <a:solidFill>
                <a:schemeClr val="accent2"/>
              </a:solidFill>
              <a:ln w="12700">
                <a:solidFill>
                  <a:schemeClr val="tx1"/>
                </a:solidFill>
              </a:ln>
              <a:effectLst/>
            </c:spPr>
            <c:extLst>
              <c:ext xmlns:c16="http://schemas.microsoft.com/office/drawing/2014/chart" uri="{C3380CC4-5D6E-409C-BE32-E72D297353CC}">
                <c16:uniqueId val="{00000003-8F6B-45AC-9994-7E0D748A127D}"/>
              </c:ext>
            </c:extLst>
          </c:dPt>
          <c:dPt>
            <c:idx val="2"/>
            <c:bubble3D val="0"/>
            <c:spPr>
              <a:noFill/>
              <a:ln w="12700">
                <a:solidFill>
                  <a:schemeClr val="tx1"/>
                </a:solidFill>
              </a:ln>
              <a:effectLst/>
            </c:spPr>
            <c:extLst>
              <c:ext xmlns:c16="http://schemas.microsoft.com/office/drawing/2014/chart" uri="{C3380CC4-5D6E-409C-BE32-E72D297353CC}">
                <c16:uniqueId val="{00000005-8F6B-45AC-9994-7E0D748A127D}"/>
              </c:ext>
            </c:extLst>
          </c:dPt>
          <c:cat>
            <c:strRef>
              <c:f>Sheet1!$A$2:$A$4</c:f>
              <c:strCache>
                <c:ptCount val="2"/>
                <c:pt idx="0">
                  <c:v>1st Qtr</c:v>
                </c:pt>
                <c:pt idx="1">
                  <c:v>2nd Qtr</c:v>
                </c:pt>
              </c:strCache>
            </c:strRef>
          </c:cat>
          <c:val>
            <c:numRef>
              <c:f>Sheet1!$B$2:$B$4</c:f>
              <c:numCache>
                <c:formatCode>General</c:formatCode>
                <c:ptCount val="3"/>
                <c:pt idx="0">
                  <c:v>20</c:v>
                </c:pt>
                <c:pt idx="1">
                  <c:v>72</c:v>
                </c:pt>
                <c:pt idx="2">
                  <c:v>8</c:v>
                </c:pt>
              </c:numCache>
            </c:numRef>
          </c:val>
          <c:extLst>
            <c:ext xmlns:c16="http://schemas.microsoft.com/office/drawing/2014/chart" uri="{C3380CC4-5D6E-409C-BE32-E72D297353CC}">
              <c16:uniqueId val="{00000004-8F6B-45AC-9994-7E0D748A127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noFill/>
              <a:ln w="12700">
                <a:solidFill>
                  <a:schemeClr val="tx1"/>
                </a:solidFill>
              </a:ln>
              <a:effectLst/>
            </c:spPr>
            <c:extLst>
              <c:ext xmlns:c16="http://schemas.microsoft.com/office/drawing/2014/chart" uri="{C3380CC4-5D6E-409C-BE32-E72D297353CC}">
                <c16:uniqueId val="{00000001-BAB8-4FBB-BBBF-658FD6762270}"/>
              </c:ext>
            </c:extLst>
          </c:dPt>
          <c:dPt>
            <c:idx val="1"/>
            <c:bubble3D val="0"/>
            <c:spPr>
              <a:noFill/>
              <a:ln w="12700">
                <a:solidFill>
                  <a:schemeClr val="tx1"/>
                </a:solidFill>
              </a:ln>
              <a:effectLst/>
            </c:spPr>
            <c:extLst>
              <c:ext xmlns:c16="http://schemas.microsoft.com/office/drawing/2014/chart" uri="{C3380CC4-5D6E-409C-BE32-E72D297353CC}">
                <c16:uniqueId val="{00000003-BAB8-4FBB-BBBF-658FD6762270}"/>
              </c:ext>
            </c:extLst>
          </c:dPt>
          <c:dPt>
            <c:idx val="2"/>
            <c:bubble3D val="0"/>
            <c:spPr>
              <a:solidFill>
                <a:schemeClr val="accent2">
                  <a:lumMod val="75000"/>
                </a:schemeClr>
              </a:solidFill>
              <a:ln w="12700">
                <a:solidFill>
                  <a:schemeClr val="tx1"/>
                </a:solidFill>
              </a:ln>
              <a:effectLst/>
            </c:spPr>
            <c:extLst>
              <c:ext xmlns:c16="http://schemas.microsoft.com/office/drawing/2014/chart" uri="{C3380CC4-5D6E-409C-BE32-E72D297353CC}">
                <c16:uniqueId val="{00000005-BAB8-4FBB-BBBF-658FD6762270}"/>
              </c:ext>
            </c:extLst>
          </c:dPt>
          <c:cat>
            <c:strRef>
              <c:f>Sheet1!$A$2:$A$4</c:f>
              <c:strCache>
                <c:ptCount val="2"/>
                <c:pt idx="0">
                  <c:v>1st Qtr</c:v>
                </c:pt>
                <c:pt idx="1">
                  <c:v>2nd Qtr</c:v>
                </c:pt>
              </c:strCache>
            </c:strRef>
          </c:cat>
          <c:val>
            <c:numRef>
              <c:f>Sheet1!$B$2:$B$4</c:f>
              <c:numCache>
                <c:formatCode>General</c:formatCode>
                <c:ptCount val="3"/>
                <c:pt idx="0">
                  <c:v>20</c:v>
                </c:pt>
                <c:pt idx="1">
                  <c:v>72</c:v>
                </c:pt>
                <c:pt idx="2">
                  <c:v>8</c:v>
                </c:pt>
              </c:numCache>
            </c:numRef>
          </c:val>
          <c:extLst>
            <c:ext xmlns:c16="http://schemas.microsoft.com/office/drawing/2014/chart" uri="{C3380CC4-5D6E-409C-BE32-E72D297353CC}">
              <c16:uniqueId val="{00000006-BAB8-4FBB-BBBF-658FD676227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9417D-80FC-40A3-8DF3-9E488F9003CC}" type="doc">
      <dgm:prSet loTypeId="urn:microsoft.com/office/officeart/2005/8/layout/process5" loCatId="process" qsTypeId="urn:microsoft.com/office/officeart/2005/8/quickstyle/simple1" qsCatId="simple" csTypeId="urn:microsoft.com/office/officeart/2005/8/colors/accent1_1" csCatId="accent1" phldr="1"/>
      <dgm:spPr/>
      <dgm:t>
        <a:bodyPr/>
        <a:lstStyle/>
        <a:p>
          <a:endParaRPr lang="en-US"/>
        </a:p>
      </dgm:t>
    </dgm:pt>
    <dgm:pt modelId="{A0E6FE5A-30FE-42AC-B481-46BB74258535}">
      <dgm:prSet phldrT="[Text]"/>
      <dgm:spPr/>
      <dgm:t>
        <a:bodyPr lIns="0" tIns="0" rIns="0" bIns="0"/>
        <a:lstStyle/>
        <a:p>
          <a:r>
            <a:rPr lang="en-US" dirty="0">
              <a:latin typeface="+mn-lt"/>
            </a:rPr>
            <a:t>Make API request to SpaceX API endpoint</a:t>
          </a:r>
        </a:p>
      </dgm:t>
    </dgm:pt>
    <dgm:pt modelId="{0AAEE696-57CD-476E-A6D9-89D3F954583C}" type="parTrans" cxnId="{492BA3ED-1A49-4491-84A8-1408DC8F0617}">
      <dgm:prSet/>
      <dgm:spPr/>
      <dgm:t>
        <a:bodyPr/>
        <a:lstStyle/>
        <a:p>
          <a:endParaRPr lang="en-US">
            <a:latin typeface="+mn-lt"/>
          </a:endParaRPr>
        </a:p>
      </dgm:t>
    </dgm:pt>
    <dgm:pt modelId="{F666B98A-0396-4A28-98FD-CA5FEB3311F9}" type="sibTrans" cxnId="{492BA3ED-1A49-4491-84A8-1408DC8F0617}">
      <dgm:prSet/>
      <dgm:spPr>
        <a:solidFill>
          <a:schemeClr val="accent5">
            <a:lumMod val="60000"/>
            <a:lumOff val="40000"/>
          </a:schemeClr>
        </a:solidFill>
      </dgm:spPr>
      <dgm:t>
        <a:bodyPr/>
        <a:lstStyle/>
        <a:p>
          <a:endParaRPr lang="en-US">
            <a:latin typeface="+mn-lt"/>
          </a:endParaRPr>
        </a:p>
      </dgm:t>
    </dgm:pt>
    <dgm:pt modelId="{38BBE667-3731-4AA4-9C8B-FF00E88F707A}">
      <dgm:prSet phldrT="[Text]"/>
      <dgm:spPr/>
      <dgm:t>
        <a:bodyPr lIns="0" tIns="0" rIns="0" bIns="0"/>
        <a:lstStyle/>
        <a:p>
          <a:r>
            <a:rPr lang="en-US" dirty="0">
              <a:latin typeface="+mn-lt"/>
            </a:rPr>
            <a:t>Parse the JSON response to </a:t>
          </a:r>
          <a:r>
            <a:rPr lang="en-US" b="0" i="0" dirty="0">
              <a:latin typeface="+mn-lt"/>
            </a:rPr>
            <a:t>Pandas </a:t>
          </a:r>
          <a:r>
            <a:rPr lang="en-US" dirty="0">
              <a:latin typeface="+mn-lt"/>
            </a:rPr>
            <a:t>data frame</a:t>
          </a:r>
        </a:p>
      </dgm:t>
    </dgm:pt>
    <dgm:pt modelId="{0B0DB246-E352-43DC-8653-B1A603A488AD}" type="parTrans" cxnId="{7C8809F3-F788-4C1F-A157-8A1D4A32A354}">
      <dgm:prSet/>
      <dgm:spPr/>
      <dgm:t>
        <a:bodyPr/>
        <a:lstStyle/>
        <a:p>
          <a:endParaRPr lang="en-US">
            <a:latin typeface="+mn-lt"/>
          </a:endParaRPr>
        </a:p>
      </dgm:t>
    </dgm:pt>
    <dgm:pt modelId="{81477CAE-5463-45E6-9F94-E8EBB99208D9}" type="sibTrans" cxnId="{7C8809F3-F788-4C1F-A157-8A1D4A32A354}">
      <dgm:prSet/>
      <dgm:spPr>
        <a:solidFill>
          <a:schemeClr val="accent5">
            <a:lumMod val="60000"/>
            <a:lumOff val="40000"/>
          </a:schemeClr>
        </a:solidFill>
      </dgm:spPr>
      <dgm:t>
        <a:bodyPr/>
        <a:lstStyle/>
        <a:p>
          <a:endParaRPr lang="en-US">
            <a:latin typeface="+mn-lt"/>
          </a:endParaRPr>
        </a:p>
      </dgm:t>
    </dgm:pt>
    <dgm:pt modelId="{76830838-A517-4B8C-9EB0-858DFD48A042}">
      <dgm:prSet phldrT="[Text]"/>
      <dgm:spPr/>
      <dgm:t>
        <a:bodyPr lIns="0" tIns="0" rIns="0" bIns="0"/>
        <a:lstStyle/>
        <a:p>
          <a:r>
            <a:rPr lang="en-US" dirty="0">
              <a:latin typeface="+mn-lt"/>
            </a:rPr>
            <a:t>Make API request to extract additional details for Payloads, core, Launchpad, etc. by their ID</a:t>
          </a:r>
        </a:p>
      </dgm:t>
    </dgm:pt>
    <dgm:pt modelId="{4A0C536E-4679-4D64-A7AF-69977FEE3B98}" type="parTrans" cxnId="{3ACEAC24-9752-4D6B-B7DD-3B2A9B316982}">
      <dgm:prSet/>
      <dgm:spPr/>
      <dgm:t>
        <a:bodyPr/>
        <a:lstStyle/>
        <a:p>
          <a:endParaRPr lang="en-US">
            <a:latin typeface="+mn-lt"/>
          </a:endParaRPr>
        </a:p>
      </dgm:t>
    </dgm:pt>
    <dgm:pt modelId="{103A1106-9F51-47F7-B5AB-5257FDD78938}" type="sibTrans" cxnId="{3ACEAC24-9752-4D6B-B7DD-3B2A9B316982}">
      <dgm:prSet/>
      <dgm:spPr>
        <a:solidFill>
          <a:schemeClr val="accent5">
            <a:lumMod val="60000"/>
            <a:lumOff val="40000"/>
          </a:schemeClr>
        </a:solidFill>
      </dgm:spPr>
      <dgm:t>
        <a:bodyPr/>
        <a:lstStyle/>
        <a:p>
          <a:endParaRPr lang="en-US">
            <a:latin typeface="+mn-lt"/>
          </a:endParaRPr>
        </a:p>
      </dgm:t>
    </dgm:pt>
    <dgm:pt modelId="{FC899BA9-5164-47BB-9F26-0F62FEABA4EB}">
      <dgm:prSet phldrT="[Text]"/>
      <dgm:spPr/>
      <dgm:t>
        <a:bodyPr lIns="0" tIns="0" rIns="0" bIns="0"/>
        <a:lstStyle/>
        <a:p>
          <a:r>
            <a:rPr lang="en-US" dirty="0">
              <a:latin typeface="+mn-lt"/>
            </a:rPr>
            <a:t>Combine all extracted data into one data frame</a:t>
          </a:r>
        </a:p>
      </dgm:t>
    </dgm:pt>
    <dgm:pt modelId="{4082E6F3-F2AE-44FA-80FC-AC0AE3FFFDAE}" type="parTrans" cxnId="{6AF30E0A-B9C4-47E4-96D9-6EE036B11328}">
      <dgm:prSet/>
      <dgm:spPr/>
      <dgm:t>
        <a:bodyPr/>
        <a:lstStyle/>
        <a:p>
          <a:endParaRPr lang="en-US">
            <a:latin typeface="+mn-lt"/>
          </a:endParaRPr>
        </a:p>
      </dgm:t>
    </dgm:pt>
    <dgm:pt modelId="{1BA5FE1D-9350-4688-AA06-97134A7E613D}" type="sibTrans" cxnId="{6AF30E0A-B9C4-47E4-96D9-6EE036B11328}">
      <dgm:prSet/>
      <dgm:spPr>
        <a:solidFill>
          <a:schemeClr val="accent5">
            <a:lumMod val="60000"/>
            <a:lumOff val="40000"/>
          </a:schemeClr>
        </a:solidFill>
      </dgm:spPr>
      <dgm:t>
        <a:bodyPr/>
        <a:lstStyle/>
        <a:p>
          <a:endParaRPr lang="en-US">
            <a:latin typeface="+mn-lt"/>
          </a:endParaRPr>
        </a:p>
      </dgm:t>
    </dgm:pt>
    <dgm:pt modelId="{232E6A04-546E-4ADC-8A49-8BB8F142187D}">
      <dgm:prSet phldrT="[Text]"/>
      <dgm:spPr/>
      <dgm:t>
        <a:bodyPr lIns="0" tIns="0" rIns="0" bIns="0"/>
        <a:lstStyle/>
        <a:p>
          <a:r>
            <a:rPr lang="en-US" dirty="0">
              <a:latin typeface="+mn-lt"/>
            </a:rPr>
            <a:t>Filter the data frame to include only Falcon 9 records</a:t>
          </a:r>
        </a:p>
      </dgm:t>
    </dgm:pt>
    <dgm:pt modelId="{6BEA9F34-4349-41B1-98D9-866B11441F54}" type="parTrans" cxnId="{CAB0B0DC-32D4-4F2C-B826-117D2D2DF637}">
      <dgm:prSet/>
      <dgm:spPr/>
      <dgm:t>
        <a:bodyPr/>
        <a:lstStyle/>
        <a:p>
          <a:endParaRPr lang="en-US">
            <a:latin typeface="+mn-lt"/>
          </a:endParaRPr>
        </a:p>
      </dgm:t>
    </dgm:pt>
    <dgm:pt modelId="{B8D77E4C-D488-4F1F-B2F7-AF46768CB93F}" type="sibTrans" cxnId="{CAB0B0DC-32D4-4F2C-B826-117D2D2DF637}">
      <dgm:prSet/>
      <dgm:spPr>
        <a:solidFill>
          <a:schemeClr val="accent5">
            <a:lumMod val="60000"/>
            <a:lumOff val="40000"/>
          </a:schemeClr>
        </a:solidFill>
      </dgm:spPr>
      <dgm:t>
        <a:bodyPr/>
        <a:lstStyle/>
        <a:p>
          <a:endParaRPr lang="en-US">
            <a:latin typeface="+mn-lt"/>
          </a:endParaRPr>
        </a:p>
      </dgm:t>
    </dgm:pt>
    <dgm:pt modelId="{19CB0F3F-66DB-4E6C-A215-C6011F7292ED}">
      <dgm:prSet phldrT="[Text]"/>
      <dgm:spPr/>
      <dgm:t>
        <a:bodyPr lIns="0" tIns="0" rIns="0" bIns="0"/>
        <a:lstStyle/>
        <a:p>
          <a:r>
            <a:rPr lang="en-US" dirty="0">
              <a:latin typeface="+mn-lt"/>
            </a:rPr>
            <a:t>Deal with missing values – Impute missing Payload Mass with its mean value</a:t>
          </a:r>
        </a:p>
      </dgm:t>
    </dgm:pt>
    <dgm:pt modelId="{36321CBF-5610-4912-8034-A94262E8459C}" type="parTrans" cxnId="{8EB737B2-D1AD-459B-8699-37540D1D4E7B}">
      <dgm:prSet/>
      <dgm:spPr/>
      <dgm:t>
        <a:bodyPr/>
        <a:lstStyle/>
        <a:p>
          <a:endParaRPr lang="en-US">
            <a:latin typeface="+mn-lt"/>
          </a:endParaRPr>
        </a:p>
      </dgm:t>
    </dgm:pt>
    <dgm:pt modelId="{BA041AFC-D252-418A-A63D-80E8F6CD06AC}" type="sibTrans" cxnId="{8EB737B2-D1AD-459B-8699-37540D1D4E7B}">
      <dgm:prSet/>
      <dgm:spPr>
        <a:solidFill>
          <a:schemeClr val="accent5">
            <a:lumMod val="60000"/>
            <a:lumOff val="40000"/>
          </a:schemeClr>
        </a:solidFill>
      </dgm:spPr>
      <dgm:t>
        <a:bodyPr/>
        <a:lstStyle/>
        <a:p>
          <a:endParaRPr lang="en-US">
            <a:latin typeface="+mn-lt"/>
          </a:endParaRPr>
        </a:p>
      </dgm:t>
    </dgm:pt>
    <dgm:pt modelId="{D98C859D-94BC-4EFA-AF37-035D316D55E5}">
      <dgm:prSet phldrT="[Text]"/>
      <dgm:spPr/>
      <dgm:t>
        <a:bodyPr lIns="0" tIns="0" rIns="0" bIns="0"/>
        <a:lstStyle/>
        <a:p>
          <a:r>
            <a:rPr lang="en-US" dirty="0">
              <a:latin typeface="+mn-lt"/>
            </a:rPr>
            <a:t>Export data frame as csv file for future steps</a:t>
          </a:r>
        </a:p>
      </dgm:t>
    </dgm:pt>
    <dgm:pt modelId="{FB26ACED-1C77-498A-855B-12FD93473087}" type="parTrans" cxnId="{FE3546DD-13B7-42BA-BF79-80554EF72C15}">
      <dgm:prSet/>
      <dgm:spPr/>
      <dgm:t>
        <a:bodyPr/>
        <a:lstStyle/>
        <a:p>
          <a:endParaRPr lang="en-US">
            <a:latin typeface="+mn-lt"/>
          </a:endParaRPr>
        </a:p>
      </dgm:t>
    </dgm:pt>
    <dgm:pt modelId="{EA8C0E1C-E3DB-450E-BFAF-D0D77753D5A2}" type="sibTrans" cxnId="{FE3546DD-13B7-42BA-BF79-80554EF72C15}">
      <dgm:prSet/>
      <dgm:spPr/>
      <dgm:t>
        <a:bodyPr/>
        <a:lstStyle/>
        <a:p>
          <a:endParaRPr lang="en-US">
            <a:latin typeface="+mn-lt"/>
          </a:endParaRPr>
        </a:p>
      </dgm:t>
    </dgm:pt>
    <dgm:pt modelId="{33AD013D-76CA-4B53-B5F8-A417B2BD3A95}">
      <dgm:prSet phldrT="[Text]"/>
      <dgm:spPr/>
      <dgm:t>
        <a:bodyPr lIns="0" tIns="0" rIns="0" bIns="0"/>
        <a:lstStyle/>
        <a:p>
          <a:r>
            <a:rPr lang="en-US" dirty="0">
              <a:latin typeface="+mn-lt"/>
            </a:rPr>
            <a:t>Keep key columns and remove irrelevant records</a:t>
          </a:r>
        </a:p>
      </dgm:t>
    </dgm:pt>
    <dgm:pt modelId="{A7E71AAD-7DC1-4247-83E6-66E5FDA2961B}" type="parTrans" cxnId="{8A2929CC-2C91-49F2-B0AA-CD17050F620E}">
      <dgm:prSet/>
      <dgm:spPr/>
      <dgm:t>
        <a:bodyPr/>
        <a:lstStyle/>
        <a:p>
          <a:endParaRPr lang="en-US">
            <a:latin typeface="+mn-lt"/>
          </a:endParaRPr>
        </a:p>
      </dgm:t>
    </dgm:pt>
    <dgm:pt modelId="{B97F2DE4-4CD3-447C-8F1E-F9100CB301C2}" type="sibTrans" cxnId="{8A2929CC-2C91-49F2-B0AA-CD17050F620E}">
      <dgm:prSet/>
      <dgm:spPr>
        <a:solidFill>
          <a:schemeClr val="accent5">
            <a:lumMod val="60000"/>
            <a:lumOff val="40000"/>
          </a:schemeClr>
        </a:solidFill>
      </dgm:spPr>
      <dgm:t>
        <a:bodyPr/>
        <a:lstStyle/>
        <a:p>
          <a:endParaRPr lang="en-US">
            <a:latin typeface="+mn-lt"/>
          </a:endParaRPr>
        </a:p>
      </dgm:t>
    </dgm:pt>
    <dgm:pt modelId="{D0CB4BF4-32F6-42B8-850E-64B416620E37}" type="pres">
      <dgm:prSet presAssocID="{9729417D-80FC-40A3-8DF3-9E488F9003CC}" presName="diagram" presStyleCnt="0">
        <dgm:presLayoutVars>
          <dgm:dir/>
          <dgm:resizeHandles val="exact"/>
        </dgm:presLayoutVars>
      </dgm:prSet>
      <dgm:spPr/>
    </dgm:pt>
    <dgm:pt modelId="{E2393B2C-5AC1-4C27-A18E-084E2B5CF995}" type="pres">
      <dgm:prSet presAssocID="{A0E6FE5A-30FE-42AC-B481-46BB74258535}" presName="node" presStyleLbl="node1" presStyleIdx="0" presStyleCnt="8">
        <dgm:presLayoutVars>
          <dgm:bulletEnabled val="1"/>
        </dgm:presLayoutVars>
      </dgm:prSet>
      <dgm:spPr/>
    </dgm:pt>
    <dgm:pt modelId="{03E9A0B5-4E44-4CE4-B917-F45C384F46E3}" type="pres">
      <dgm:prSet presAssocID="{F666B98A-0396-4A28-98FD-CA5FEB3311F9}" presName="sibTrans" presStyleLbl="sibTrans2D1" presStyleIdx="0" presStyleCnt="7"/>
      <dgm:spPr/>
    </dgm:pt>
    <dgm:pt modelId="{75C7FDE3-07DC-4C7B-A56A-D6909AD13CCA}" type="pres">
      <dgm:prSet presAssocID="{F666B98A-0396-4A28-98FD-CA5FEB3311F9}" presName="connectorText" presStyleLbl="sibTrans2D1" presStyleIdx="0" presStyleCnt="7"/>
      <dgm:spPr/>
    </dgm:pt>
    <dgm:pt modelId="{E21D75EC-3A9F-49BE-985E-AC3EB4890FEA}" type="pres">
      <dgm:prSet presAssocID="{38BBE667-3731-4AA4-9C8B-FF00E88F707A}" presName="node" presStyleLbl="node1" presStyleIdx="1" presStyleCnt="8">
        <dgm:presLayoutVars>
          <dgm:bulletEnabled val="1"/>
        </dgm:presLayoutVars>
      </dgm:prSet>
      <dgm:spPr/>
    </dgm:pt>
    <dgm:pt modelId="{4A4ACB5D-80B1-463C-A8C7-32C5F88F7711}" type="pres">
      <dgm:prSet presAssocID="{81477CAE-5463-45E6-9F94-E8EBB99208D9}" presName="sibTrans" presStyleLbl="sibTrans2D1" presStyleIdx="1" presStyleCnt="7"/>
      <dgm:spPr/>
    </dgm:pt>
    <dgm:pt modelId="{F451A068-56A5-403B-B211-7130953E4C48}" type="pres">
      <dgm:prSet presAssocID="{81477CAE-5463-45E6-9F94-E8EBB99208D9}" presName="connectorText" presStyleLbl="sibTrans2D1" presStyleIdx="1" presStyleCnt="7"/>
      <dgm:spPr/>
    </dgm:pt>
    <dgm:pt modelId="{9D77248D-6604-4F1B-964E-1D4DCFC396E2}" type="pres">
      <dgm:prSet presAssocID="{33AD013D-76CA-4B53-B5F8-A417B2BD3A95}" presName="node" presStyleLbl="node1" presStyleIdx="2" presStyleCnt="8">
        <dgm:presLayoutVars>
          <dgm:bulletEnabled val="1"/>
        </dgm:presLayoutVars>
      </dgm:prSet>
      <dgm:spPr/>
    </dgm:pt>
    <dgm:pt modelId="{F2E8CD8D-D4C0-400D-AAA5-E39C8E8324DB}" type="pres">
      <dgm:prSet presAssocID="{B97F2DE4-4CD3-447C-8F1E-F9100CB301C2}" presName="sibTrans" presStyleLbl="sibTrans2D1" presStyleIdx="2" presStyleCnt="7"/>
      <dgm:spPr/>
    </dgm:pt>
    <dgm:pt modelId="{30B7C1C7-52E3-47C5-ADA7-CD0A82180A25}" type="pres">
      <dgm:prSet presAssocID="{B97F2DE4-4CD3-447C-8F1E-F9100CB301C2}" presName="connectorText" presStyleLbl="sibTrans2D1" presStyleIdx="2" presStyleCnt="7"/>
      <dgm:spPr/>
    </dgm:pt>
    <dgm:pt modelId="{FA045130-A58F-4F34-AAF7-E07B5293F7F5}" type="pres">
      <dgm:prSet presAssocID="{76830838-A517-4B8C-9EB0-858DFD48A042}" presName="node" presStyleLbl="node1" presStyleIdx="3" presStyleCnt="8">
        <dgm:presLayoutVars>
          <dgm:bulletEnabled val="1"/>
        </dgm:presLayoutVars>
      </dgm:prSet>
      <dgm:spPr/>
    </dgm:pt>
    <dgm:pt modelId="{B8C4548A-0566-4118-8DEB-D67EC0043324}" type="pres">
      <dgm:prSet presAssocID="{103A1106-9F51-47F7-B5AB-5257FDD78938}" presName="sibTrans" presStyleLbl="sibTrans2D1" presStyleIdx="3" presStyleCnt="7"/>
      <dgm:spPr/>
    </dgm:pt>
    <dgm:pt modelId="{FA14F12A-618F-49DF-BFE2-573624416425}" type="pres">
      <dgm:prSet presAssocID="{103A1106-9F51-47F7-B5AB-5257FDD78938}" presName="connectorText" presStyleLbl="sibTrans2D1" presStyleIdx="3" presStyleCnt="7"/>
      <dgm:spPr/>
    </dgm:pt>
    <dgm:pt modelId="{2E96C641-F9F8-48E4-ABA7-19953B119790}" type="pres">
      <dgm:prSet presAssocID="{FC899BA9-5164-47BB-9F26-0F62FEABA4EB}" presName="node" presStyleLbl="node1" presStyleIdx="4" presStyleCnt="8">
        <dgm:presLayoutVars>
          <dgm:bulletEnabled val="1"/>
        </dgm:presLayoutVars>
      </dgm:prSet>
      <dgm:spPr/>
    </dgm:pt>
    <dgm:pt modelId="{3B7FD70F-315B-4D18-8560-1928B41CB56C}" type="pres">
      <dgm:prSet presAssocID="{1BA5FE1D-9350-4688-AA06-97134A7E613D}" presName="sibTrans" presStyleLbl="sibTrans2D1" presStyleIdx="4" presStyleCnt="7"/>
      <dgm:spPr/>
    </dgm:pt>
    <dgm:pt modelId="{CCF1554E-5216-4236-8D9D-8A7B57BA62D5}" type="pres">
      <dgm:prSet presAssocID="{1BA5FE1D-9350-4688-AA06-97134A7E613D}" presName="connectorText" presStyleLbl="sibTrans2D1" presStyleIdx="4" presStyleCnt="7"/>
      <dgm:spPr/>
    </dgm:pt>
    <dgm:pt modelId="{0D730961-1E71-4840-91EF-D2F3FA45FA69}" type="pres">
      <dgm:prSet presAssocID="{232E6A04-546E-4ADC-8A49-8BB8F142187D}" presName="node" presStyleLbl="node1" presStyleIdx="5" presStyleCnt="8">
        <dgm:presLayoutVars>
          <dgm:bulletEnabled val="1"/>
        </dgm:presLayoutVars>
      </dgm:prSet>
      <dgm:spPr/>
    </dgm:pt>
    <dgm:pt modelId="{F4BBAEFE-782E-44E6-A6FA-23421A526CDF}" type="pres">
      <dgm:prSet presAssocID="{B8D77E4C-D488-4F1F-B2F7-AF46768CB93F}" presName="sibTrans" presStyleLbl="sibTrans2D1" presStyleIdx="5" presStyleCnt="7"/>
      <dgm:spPr/>
    </dgm:pt>
    <dgm:pt modelId="{4B8FC4CF-8F35-49B4-874A-70C77F099762}" type="pres">
      <dgm:prSet presAssocID="{B8D77E4C-D488-4F1F-B2F7-AF46768CB93F}" presName="connectorText" presStyleLbl="sibTrans2D1" presStyleIdx="5" presStyleCnt="7"/>
      <dgm:spPr/>
    </dgm:pt>
    <dgm:pt modelId="{E6578F16-7D94-4F5F-BEEE-48DAE3FAF5C0}" type="pres">
      <dgm:prSet presAssocID="{19CB0F3F-66DB-4E6C-A215-C6011F7292ED}" presName="node" presStyleLbl="node1" presStyleIdx="6" presStyleCnt="8">
        <dgm:presLayoutVars>
          <dgm:bulletEnabled val="1"/>
        </dgm:presLayoutVars>
      </dgm:prSet>
      <dgm:spPr/>
    </dgm:pt>
    <dgm:pt modelId="{07479397-33C1-4566-BBFF-8961CDFD121C}" type="pres">
      <dgm:prSet presAssocID="{BA041AFC-D252-418A-A63D-80E8F6CD06AC}" presName="sibTrans" presStyleLbl="sibTrans2D1" presStyleIdx="6" presStyleCnt="7"/>
      <dgm:spPr/>
    </dgm:pt>
    <dgm:pt modelId="{BE4A59BC-9BF0-4E0D-926C-7C0F283D26AF}" type="pres">
      <dgm:prSet presAssocID="{BA041AFC-D252-418A-A63D-80E8F6CD06AC}" presName="connectorText" presStyleLbl="sibTrans2D1" presStyleIdx="6" presStyleCnt="7"/>
      <dgm:spPr/>
    </dgm:pt>
    <dgm:pt modelId="{B1A067DE-CFAF-4AFE-8DF3-FE18EC8EB994}" type="pres">
      <dgm:prSet presAssocID="{D98C859D-94BC-4EFA-AF37-035D316D55E5}" presName="node" presStyleLbl="node1" presStyleIdx="7" presStyleCnt="8">
        <dgm:presLayoutVars>
          <dgm:bulletEnabled val="1"/>
        </dgm:presLayoutVars>
      </dgm:prSet>
      <dgm:spPr/>
    </dgm:pt>
  </dgm:ptLst>
  <dgm:cxnLst>
    <dgm:cxn modelId="{22741909-3692-49A6-A35A-1574407A26D6}" type="presOf" srcId="{A0E6FE5A-30FE-42AC-B481-46BB74258535}" destId="{E2393B2C-5AC1-4C27-A18E-084E2B5CF995}" srcOrd="0" destOrd="0" presId="urn:microsoft.com/office/officeart/2005/8/layout/process5"/>
    <dgm:cxn modelId="{6AF30E0A-B9C4-47E4-96D9-6EE036B11328}" srcId="{9729417D-80FC-40A3-8DF3-9E488F9003CC}" destId="{FC899BA9-5164-47BB-9F26-0F62FEABA4EB}" srcOrd="4" destOrd="0" parTransId="{4082E6F3-F2AE-44FA-80FC-AC0AE3FFFDAE}" sibTransId="{1BA5FE1D-9350-4688-AA06-97134A7E613D}"/>
    <dgm:cxn modelId="{8E8D290A-95E1-412C-8436-4F93CE68A0A4}" type="presOf" srcId="{33AD013D-76CA-4B53-B5F8-A417B2BD3A95}" destId="{9D77248D-6604-4F1B-964E-1D4DCFC396E2}" srcOrd="0" destOrd="0" presId="urn:microsoft.com/office/officeart/2005/8/layout/process5"/>
    <dgm:cxn modelId="{3ACEAC24-9752-4D6B-B7DD-3B2A9B316982}" srcId="{9729417D-80FC-40A3-8DF3-9E488F9003CC}" destId="{76830838-A517-4B8C-9EB0-858DFD48A042}" srcOrd="3" destOrd="0" parTransId="{4A0C536E-4679-4D64-A7AF-69977FEE3B98}" sibTransId="{103A1106-9F51-47F7-B5AB-5257FDD78938}"/>
    <dgm:cxn modelId="{9EDC6627-0B14-49A7-8056-DC8FB29982CA}" type="presOf" srcId="{D98C859D-94BC-4EFA-AF37-035D316D55E5}" destId="{B1A067DE-CFAF-4AFE-8DF3-FE18EC8EB994}" srcOrd="0" destOrd="0" presId="urn:microsoft.com/office/officeart/2005/8/layout/process5"/>
    <dgm:cxn modelId="{275F9A2A-F656-4F60-8DC0-C70F4F41F98E}" type="presOf" srcId="{76830838-A517-4B8C-9EB0-858DFD48A042}" destId="{FA045130-A58F-4F34-AAF7-E07B5293F7F5}" srcOrd="0" destOrd="0" presId="urn:microsoft.com/office/officeart/2005/8/layout/process5"/>
    <dgm:cxn modelId="{7F216D3E-5AF7-4697-9339-F298ABF89B7B}" type="presOf" srcId="{B97F2DE4-4CD3-447C-8F1E-F9100CB301C2}" destId="{30B7C1C7-52E3-47C5-ADA7-CD0A82180A25}" srcOrd="1" destOrd="0" presId="urn:microsoft.com/office/officeart/2005/8/layout/process5"/>
    <dgm:cxn modelId="{6EBADA48-3E1A-4579-8C6E-9D015BD1466C}" type="presOf" srcId="{B8D77E4C-D488-4F1F-B2F7-AF46768CB93F}" destId="{F4BBAEFE-782E-44E6-A6FA-23421A526CDF}" srcOrd="0" destOrd="0" presId="urn:microsoft.com/office/officeart/2005/8/layout/process5"/>
    <dgm:cxn modelId="{7DE3484A-FB5A-4ADB-B685-6E1BEC89C1D9}" type="presOf" srcId="{B97F2DE4-4CD3-447C-8F1E-F9100CB301C2}" destId="{F2E8CD8D-D4C0-400D-AAA5-E39C8E8324DB}" srcOrd="0" destOrd="0" presId="urn:microsoft.com/office/officeart/2005/8/layout/process5"/>
    <dgm:cxn modelId="{A57D046B-9683-4EF2-9540-14646EB47134}" type="presOf" srcId="{BA041AFC-D252-418A-A63D-80E8F6CD06AC}" destId="{BE4A59BC-9BF0-4E0D-926C-7C0F283D26AF}" srcOrd="1" destOrd="0" presId="urn:microsoft.com/office/officeart/2005/8/layout/process5"/>
    <dgm:cxn modelId="{A4F2834B-69EA-4A2E-94DD-4AC9E2E82990}" type="presOf" srcId="{19CB0F3F-66DB-4E6C-A215-C6011F7292ED}" destId="{E6578F16-7D94-4F5F-BEEE-48DAE3FAF5C0}" srcOrd="0" destOrd="0" presId="urn:microsoft.com/office/officeart/2005/8/layout/process5"/>
    <dgm:cxn modelId="{C192F84F-0F27-4546-8F43-B7A66F40883D}" type="presOf" srcId="{81477CAE-5463-45E6-9F94-E8EBB99208D9}" destId="{4A4ACB5D-80B1-463C-A8C7-32C5F88F7711}" srcOrd="0" destOrd="0" presId="urn:microsoft.com/office/officeart/2005/8/layout/process5"/>
    <dgm:cxn modelId="{8B3C9772-E69C-4490-BBD3-72493CDF54C3}" type="presOf" srcId="{F666B98A-0396-4A28-98FD-CA5FEB3311F9}" destId="{03E9A0B5-4E44-4CE4-B917-F45C384F46E3}" srcOrd="0" destOrd="0" presId="urn:microsoft.com/office/officeart/2005/8/layout/process5"/>
    <dgm:cxn modelId="{AE9BDD53-CC77-4CC1-8CF5-A99F6F47C915}" type="presOf" srcId="{1BA5FE1D-9350-4688-AA06-97134A7E613D}" destId="{CCF1554E-5216-4236-8D9D-8A7B57BA62D5}" srcOrd="1" destOrd="0" presId="urn:microsoft.com/office/officeart/2005/8/layout/process5"/>
    <dgm:cxn modelId="{D455247A-4F68-48DD-9BC1-27CF74017B21}" type="presOf" srcId="{81477CAE-5463-45E6-9F94-E8EBB99208D9}" destId="{F451A068-56A5-403B-B211-7130953E4C48}" srcOrd="1" destOrd="0" presId="urn:microsoft.com/office/officeart/2005/8/layout/process5"/>
    <dgm:cxn modelId="{A1214E88-AEC7-4268-A633-C2A0E44A0707}" type="presOf" srcId="{103A1106-9F51-47F7-B5AB-5257FDD78938}" destId="{FA14F12A-618F-49DF-BFE2-573624416425}" srcOrd="1" destOrd="0" presId="urn:microsoft.com/office/officeart/2005/8/layout/process5"/>
    <dgm:cxn modelId="{C512C29A-E234-4B27-A3BA-4A79D55AAD65}" type="presOf" srcId="{F666B98A-0396-4A28-98FD-CA5FEB3311F9}" destId="{75C7FDE3-07DC-4C7B-A56A-D6909AD13CCA}" srcOrd="1" destOrd="0" presId="urn:microsoft.com/office/officeart/2005/8/layout/process5"/>
    <dgm:cxn modelId="{BC9B9CB1-CD6A-41F5-98EB-219B645BCDE8}" type="presOf" srcId="{BA041AFC-D252-418A-A63D-80E8F6CD06AC}" destId="{07479397-33C1-4566-BBFF-8961CDFD121C}" srcOrd="0" destOrd="0" presId="urn:microsoft.com/office/officeart/2005/8/layout/process5"/>
    <dgm:cxn modelId="{8EB737B2-D1AD-459B-8699-37540D1D4E7B}" srcId="{9729417D-80FC-40A3-8DF3-9E488F9003CC}" destId="{19CB0F3F-66DB-4E6C-A215-C6011F7292ED}" srcOrd="6" destOrd="0" parTransId="{36321CBF-5610-4912-8034-A94262E8459C}" sibTransId="{BA041AFC-D252-418A-A63D-80E8F6CD06AC}"/>
    <dgm:cxn modelId="{CDCD6EB6-6877-4483-941A-824D1D47221F}" type="presOf" srcId="{232E6A04-546E-4ADC-8A49-8BB8F142187D}" destId="{0D730961-1E71-4840-91EF-D2F3FA45FA69}" srcOrd="0" destOrd="0" presId="urn:microsoft.com/office/officeart/2005/8/layout/process5"/>
    <dgm:cxn modelId="{04E98CC5-022A-444D-80F3-5BD69AECA2E9}" type="presOf" srcId="{FC899BA9-5164-47BB-9F26-0F62FEABA4EB}" destId="{2E96C641-F9F8-48E4-ABA7-19953B119790}" srcOrd="0" destOrd="0" presId="urn:microsoft.com/office/officeart/2005/8/layout/process5"/>
    <dgm:cxn modelId="{8A2929CC-2C91-49F2-B0AA-CD17050F620E}" srcId="{9729417D-80FC-40A3-8DF3-9E488F9003CC}" destId="{33AD013D-76CA-4B53-B5F8-A417B2BD3A95}" srcOrd="2" destOrd="0" parTransId="{A7E71AAD-7DC1-4247-83E6-66E5FDA2961B}" sibTransId="{B97F2DE4-4CD3-447C-8F1E-F9100CB301C2}"/>
    <dgm:cxn modelId="{402E13D9-CA54-43A2-B3A5-A1990FAA7457}" type="presOf" srcId="{B8D77E4C-D488-4F1F-B2F7-AF46768CB93F}" destId="{4B8FC4CF-8F35-49B4-874A-70C77F099762}" srcOrd="1" destOrd="0" presId="urn:microsoft.com/office/officeart/2005/8/layout/process5"/>
    <dgm:cxn modelId="{2B0E3CDA-C961-4C70-A818-5629F2F5465E}" type="presOf" srcId="{1BA5FE1D-9350-4688-AA06-97134A7E613D}" destId="{3B7FD70F-315B-4D18-8560-1928B41CB56C}" srcOrd="0" destOrd="0" presId="urn:microsoft.com/office/officeart/2005/8/layout/process5"/>
    <dgm:cxn modelId="{CAB0B0DC-32D4-4F2C-B826-117D2D2DF637}" srcId="{9729417D-80FC-40A3-8DF3-9E488F9003CC}" destId="{232E6A04-546E-4ADC-8A49-8BB8F142187D}" srcOrd="5" destOrd="0" parTransId="{6BEA9F34-4349-41B1-98D9-866B11441F54}" sibTransId="{B8D77E4C-D488-4F1F-B2F7-AF46768CB93F}"/>
    <dgm:cxn modelId="{FE3546DD-13B7-42BA-BF79-80554EF72C15}" srcId="{9729417D-80FC-40A3-8DF3-9E488F9003CC}" destId="{D98C859D-94BC-4EFA-AF37-035D316D55E5}" srcOrd="7" destOrd="0" parTransId="{FB26ACED-1C77-498A-855B-12FD93473087}" sibTransId="{EA8C0E1C-E3DB-450E-BFAF-D0D77753D5A2}"/>
    <dgm:cxn modelId="{4B9042E8-727A-4543-AFA0-F26B154ADC6E}" type="presOf" srcId="{103A1106-9F51-47F7-B5AB-5257FDD78938}" destId="{B8C4548A-0566-4118-8DEB-D67EC0043324}" srcOrd="0" destOrd="0" presId="urn:microsoft.com/office/officeart/2005/8/layout/process5"/>
    <dgm:cxn modelId="{492BA3ED-1A49-4491-84A8-1408DC8F0617}" srcId="{9729417D-80FC-40A3-8DF3-9E488F9003CC}" destId="{A0E6FE5A-30FE-42AC-B481-46BB74258535}" srcOrd="0" destOrd="0" parTransId="{0AAEE696-57CD-476E-A6D9-89D3F954583C}" sibTransId="{F666B98A-0396-4A28-98FD-CA5FEB3311F9}"/>
    <dgm:cxn modelId="{BB9473EE-F96D-4954-849C-E1AB76BE0591}" type="presOf" srcId="{9729417D-80FC-40A3-8DF3-9E488F9003CC}" destId="{D0CB4BF4-32F6-42B8-850E-64B416620E37}" srcOrd="0" destOrd="0" presId="urn:microsoft.com/office/officeart/2005/8/layout/process5"/>
    <dgm:cxn modelId="{7C8809F3-F788-4C1F-A157-8A1D4A32A354}" srcId="{9729417D-80FC-40A3-8DF3-9E488F9003CC}" destId="{38BBE667-3731-4AA4-9C8B-FF00E88F707A}" srcOrd="1" destOrd="0" parTransId="{0B0DB246-E352-43DC-8653-B1A603A488AD}" sibTransId="{81477CAE-5463-45E6-9F94-E8EBB99208D9}"/>
    <dgm:cxn modelId="{8F7ABBF9-2E07-4FD7-8855-D29FE36FFA27}" type="presOf" srcId="{38BBE667-3731-4AA4-9C8B-FF00E88F707A}" destId="{E21D75EC-3A9F-49BE-985E-AC3EB4890FEA}" srcOrd="0" destOrd="0" presId="urn:microsoft.com/office/officeart/2005/8/layout/process5"/>
    <dgm:cxn modelId="{D16D7757-3327-4EEC-9E27-980ABA2CEDDD}" type="presParOf" srcId="{D0CB4BF4-32F6-42B8-850E-64B416620E37}" destId="{E2393B2C-5AC1-4C27-A18E-084E2B5CF995}" srcOrd="0" destOrd="0" presId="urn:microsoft.com/office/officeart/2005/8/layout/process5"/>
    <dgm:cxn modelId="{62E3C717-68BB-43B3-8B9C-C57025E6BC50}" type="presParOf" srcId="{D0CB4BF4-32F6-42B8-850E-64B416620E37}" destId="{03E9A0B5-4E44-4CE4-B917-F45C384F46E3}" srcOrd="1" destOrd="0" presId="urn:microsoft.com/office/officeart/2005/8/layout/process5"/>
    <dgm:cxn modelId="{20FD7E5B-5BB1-46FC-9B3B-AC86CB02AA79}" type="presParOf" srcId="{03E9A0B5-4E44-4CE4-B917-F45C384F46E3}" destId="{75C7FDE3-07DC-4C7B-A56A-D6909AD13CCA}" srcOrd="0" destOrd="0" presId="urn:microsoft.com/office/officeart/2005/8/layout/process5"/>
    <dgm:cxn modelId="{065A8B96-5490-4BAF-9932-B0104F5E4AF7}" type="presParOf" srcId="{D0CB4BF4-32F6-42B8-850E-64B416620E37}" destId="{E21D75EC-3A9F-49BE-985E-AC3EB4890FEA}" srcOrd="2" destOrd="0" presId="urn:microsoft.com/office/officeart/2005/8/layout/process5"/>
    <dgm:cxn modelId="{2857483E-13FA-4D5D-A655-DF35C612A701}" type="presParOf" srcId="{D0CB4BF4-32F6-42B8-850E-64B416620E37}" destId="{4A4ACB5D-80B1-463C-A8C7-32C5F88F7711}" srcOrd="3" destOrd="0" presId="urn:microsoft.com/office/officeart/2005/8/layout/process5"/>
    <dgm:cxn modelId="{0C73B52C-BAFD-4881-981D-58EC68B0D140}" type="presParOf" srcId="{4A4ACB5D-80B1-463C-A8C7-32C5F88F7711}" destId="{F451A068-56A5-403B-B211-7130953E4C48}" srcOrd="0" destOrd="0" presId="urn:microsoft.com/office/officeart/2005/8/layout/process5"/>
    <dgm:cxn modelId="{69CE147B-0978-4971-B41B-E6EC1046ABAA}" type="presParOf" srcId="{D0CB4BF4-32F6-42B8-850E-64B416620E37}" destId="{9D77248D-6604-4F1B-964E-1D4DCFC396E2}" srcOrd="4" destOrd="0" presId="urn:microsoft.com/office/officeart/2005/8/layout/process5"/>
    <dgm:cxn modelId="{3322D699-9EF5-424D-89D7-A38092D0A503}" type="presParOf" srcId="{D0CB4BF4-32F6-42B8-850E-64B416620E37}" destId="{F2E8CD8D-D4C0-400D-AAA5-E39C8E8324DB}" srcOrd="5" destOrd="0" presId="urn:microsoft.com/office/officeart/2005/8/layout/process5"/>
    <dgm:cxn modelId="{DA466FD4-C2E2-435A-8C06-9B77C3261678}" type="presParOf" srcId="{F2E8CD8D-D4C0-400D-AAA5-E39C8E8324DB}" destId="{30B7C1C7-52E3-47C5-ADA7-CD0A82180A25}" srcOrd="0" destOrd="0" presId="urn:microsoft.com/office/officeart/2005/8/layout/process5"/>
    <dgm:cxn modelId="{1266B065-65F6-4848-981C-695B6B67D53F}" type="presParOf" srcId="{D0CB4BF4-32F6-42B8-850E-64B416620E37}" destId="{FA045130-A58F-4F34-AAF7-E07B5293F7F5}" srcOrd="6" destOrd="0" presId="urn:microsoft.com/office/officeart/2005/8/layout/process5"/>
    <dgm:cxn modelId="{F7847C0E-A350-4B55-9EEB-E804D64252C9}" type="presParOf" srcId="{D0CB4BF4-32F6-42B8-850E-64B416620E37}" destId="{B8C4548A-0566-4118-8DEB-D67EC0043324}" srcOrd="7" destOrd="0" presId="urn:microsoft.com/office/officeart/2005/8/layout/process5"/>
    <dgm:cxn modelId="{3AB22B81-8B49-4AA2-974A-6F31C7B6D33A}" type="presParOf" srcId="{B8C4548A-0566-4118-8DEB-D67EC0043324}" destId="{FA14F12A-618F-49DF-BFE2-573624416425}" srcOrd="0" destOrd="0" presId="urn:microsoft.com/office/officeart/2005/8/layout/process5"/>
    <dgm:cxn modelId="{11CD8972-F876-4769-B3A6-DA80118BA6E7}" type="presParOf" srcId="{D0CB4BF4-32F6-42B8-850E-64B416620E37}" destId="{2E96C641-F9F8-48E4-ABA7-19953B119790}" srcOrd="8" destOrd="0" presId="urn:microsoft.com/office/officeart/2005/8/layout/process5"/>
    <dgm:cxn modelId="{3979014D-A4DC-42EF-940C-3FC1BED5115A}" type="presParOf" srcId="{D0CB4BF4-32F6-42B8-850E-64B416620E37}" destId="{3B7FD70F-315B-4D18-8560-1928B41CB56C}" srcOrd="9" destOrd="0" presId="urn:microsoft.com/office/officeart/2005/8/layout/process5"/>
    <dgm:cxn modelId="{6488F2F9-07E0-4CCC-9602-3F9693A03C08}" type="presParOf" srcId="{3B7FD70F-315B-4D18-8560-1928B41CB56C}" destId="{CCF1554E-5216-4236-8D9D-8A7B57BA62D5}" srcOrd="0" destOrd="0" presId="urn:microsoft.com/office/officeart/2005/8/layout/process5"/>
    <dgm:cxn modelId="{0733B434-65FF-49F4-A3BB-57784718D948}" type="presParOf" srcId="{D0CB4BF4-32F6-42B8-850E-64B416620E37}" destId="{0D730961-1E71-4840-91EF-D2F3FA45FA69}" srcOrd="10" destOrd="0" presId="urn:microsoft.com/office/officeart/2005/8/layout/process5"/>
    <dgm:cxn modelId="{84256806-BC8E-4881-B3EA-79D651EB4BBF}" type="presParOf" srcId="{D0CB4BF4-32F6-42B8-850E-64B416620E37}" destId="{F4BBAEFE-782E-44E6-A6FA-23421A526CDF}" srcOrd="11" destOrd="0" presId="urn:microsoft.com/office/officeart/2005/8/layout/process5"/>
    <dgm:cxn modelId="{8DC73F67-B2AE-40E9-80A8-151D83D2173C}" type="presParOf" srcId="{F4BBAEFE-782E-44E6-A6FA-23421A526CDF}" destId="{4B8FC4CF-8F35-49B4-874A-70C77F099762}" srcOrd="0" destOrd="0" presId="urn:microsoft.com/office/officeart/2005/8/layout/process5"/>
    <dgm:cxn modelId="{BA843BB8-8F68-4AA2-A805-8EF7E22F37EC}" type="presParOf" srcId="{D0CB4BF4-32F6-42B8-850E-64B416620E37}" destId="{E6578F16-7D94-4F5F-BEEE-48DAE3FAF5C0}" srcOrd="12" destOrd="0" presId="urn:microsoft.com/office/officeart/2005/8/layout/process5"/>
    <dgm:cxn modelId="{17ABED7F-FFF8-4D5B-8BF1-339FB8EF5288}" type="presParOf" srcId="{D0CB4BF4-32F6-42B8-850E-64B416620E37}" destId="{07479397-33C1-4566-BBFF-8961CDFD121C}" srcOrd="13" destOrd="0" presId="urn:microsoft.com/office/officeart/2005/8/layout/process5"/>
    <dgm:cxn modelId="{2F85C60F-5FC4-42D9-80B7-24BEA13567AC}" type="presParOf" srcId="{07479397-33C1-4566-BBFF-8961CDFD121C}" destId="{BE4A59BC-9BF0-4E0D-926C-7C0F283D26AF}" srcOrd="0" destOrd="0" presId="urn:microsoft.com/office/officeart/2005/8/layout/process5"/>
    <dgm:cxn modelId="{6C2554A7-AC87-41AD-B7B5-5819C877E9BE}" type="presParOf" srcId="{D0CB4BF4-32F6-42B8-850E-64B416620E37}" destId="{B1A067DE-CFAF-4AFE-8DF3-FE18EC8EB994}"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29417D-80FC-40A3-8DF3-9E488F9003CC}" type="doc">
      <dgm:prSet loTypeId="urn:microsoft.com/office/officeart/2005/8/layout/process5" loCatId="process" qsTypeId="urn:microsoft.com/office/officeart/2005/8/quickstyle/simple1" qsCatId="simple" csTypeId="urn:microsoft.com/office/officeart/2005/8/colors/accent1_1" csCatId="accent1" phldr="1"/>
      <dgm:spPr/>
      <dgm:t>
        <a:bodyPr/>
        <a:lstStyle/>
        <a:p>
          <a:endParaRPr lang="en-US"/>
        </a:p>
      </dgm:t>
    </dgm:pt>
    <dgm:pt modelId="{A0E6FE5A-30FE-42AC-B481-46BB74258535}">
      <dgm:prSet phldrT="[Text]" custT="1"/>
      <dgm:spPr/>
      <dgm:t>
        <a:bodyPr/>
        <a:lstStyle/>
        <a:p>
          <a:r>
            <a:rPr lang="en-US" sz="1500" dirty="0">
              <a:latin typeface="+mn-lt"/>
            </a:rPr>
            <a:t>Make HTTP request to Wiki page</a:t>
          </a:r>
        </a:p>
      </dgm:t>
    </dgm:pt>
    <dgm:pt modelId="{0AAEE696-57CD-476E-A6D9-89D3F954583C}" type="parTrans" cxnId="{492BA3ED-1A49-4491-84A8-1408DC8F0617}">
      <dgm:prSet/>
      <dgm:spPr/>
      <dgm:t>
        <a:bodyPr/>
        <a:lstStyle/>
        <a:p>
          <a:endParaRPr lang="en-US" sz="1500">
            <a:latin typeface="+mn-lt"/>
          </a:endParaRPr>
        </a:p>
      </dgm:t>
    </dgm:pt>
    <dgm:pt modelId="{F666B98A-0396-4A28-98FD-CA5FEB3311F9}" type="sibTrans" cxnId="{492BA3ED-1A49-4491-84A8-1408DC8F0617}">
      <dgm:prSet custT="1"/>
      <dgm:spPr>
        <a:solidFill>
          <a:schemeClr val="accent5">
            <a:lumMod val="60000"/>
            <a:lumOff val="40000"/>
          </a:schemeClr>
        </a:solidFill>
      </dgm:spPr>
      <dgm:t>
        <a:bodyPr/>
        <a:lstStyle/>
        <a:p>
          <a:endParaRPr lang="en-US" sz="1500">
            <a:latin typeface="+mn-lt"/>
          </a:endParaRPr>
        </a:p>
      </dgm:t>
    </dgm:pt>
    <dgm:pt modelId="{38BBE667-3731-4AA4-9C8B-FF00E88F707A}">
      <dgm:prSet phldrT="[Text]" custT="1"/>
      <dgm:spPr/>
      <dgm:t>
        <a:bodyPr/>
        <a:lstStyle/>
        <a:p>
          <a:r>
            <a:rPr lang="en-US" sz="1500" dirty="0">
              <a:latin typeface="+mn-lt"/>
            </a:rPr>
            <a:t>Create </a:t>
          </a:r>
          <a:r>
            <a:rPr lang="en-US" sz="1500" dirty="0" err="1">
              <a:latin typeface="+mn-lt"/>
            </a:rPr>
            <a:t>BeautifulSoup</a:t>
          </a:r>
          <a:r>
            <a:rPr lang="en-US" sz="1500" dirty="0">
              <a:latin typeface="+mn-lt"/>
            </a:rPr>
            <a:t> object from the HTML response</a:t>
          </a:r>
        </a:p>
      </dgm:t>
    </dgm:pt>
    <dgm:pt modelId="{0B0DB246-E352-43DC-8653-B1A603A488AD}" type="parTrans" cxnId="{7C8809F3-F788-4C1F-A157-8A1D4A32A354}">
      <dgm:prSet/>
      <dgm:spPr/>
      <dgm:t>
        <a:bodyPr/>
        <a:lstStyle/>
        <a:p>
          <a:endParaRPr lang="en-US" sz="1500">
            <a:latin typeface="+mn-lt"/>
          </a:endParaRPr>
        </a:p>
      </dgm:t>
    </dgm:pt>
    <dgm:pt modelId="{81477CAE-5463-45E6-9F94-E8EBB99208D9}" type="sibTrans" cxnId="{7C8809F3-F788-4C1F-A157-8A1D4A32A354}">
      <dgm:prSet custT="1"/>
      <dgm:spPr>
        <a:solidFill>
          <a:schemeClr val="accent5">
            <a:lumMod val="60000"/>
            <a:lumOff val="40000"/>
          </a:schemeClr>
        </a:solidFill>
      </dgm:spPr>
      <dgm:t>
        <a:bodyPr/>
        <a:lstStyle/>
        <a:p>
          <a:endParaRPr lang="en-US" sz="1500">
            <a:latin typeface="+mn-lt"/>
          </a:endParaRPr>
        </a:p>
      </dgm:t>
    </dgm:pt>
    <dgm:pt modelId="{76830838-A517-4B8C-9EB0-858DFD48A042}">
      <dgm:prSet phldrT="[Text]" custT="1"/>
      <dgm:spPr/>
      <dgm:t>
        <a:bodyPr/>
        <a:lstStyle/>
        <a:p>
          <a:pPr>
            <a:buNone/>
          </a:pPr>
          <a:r>
            <a:rPr lang="en-US" sz="1500" b="0" i="0" dirty="0">
              <a:latin typeface="+mn-lt"/>
            </a:rPr>
            <a:t>Create a </a:t>
          </a:r>
          <a:r>
            <a:rPr lang="en-US" sz="1500" dirty="0">
              <a:latin typeface="+mn-lt"/>
            </a:rPr>
            <a:t>data frame </a:t>
          </a:r>
          <a:r>
            <a:rPr lang="en-US" sz="1500" b="0" i="0" dirty="0">
              <a:latin typeface="+mn-lt"/>
            </a:rPr>
            <a:t> from the columns parsed</a:t>
          </a:r>
          <a:endParaRPr lang="en-US" sz="1500" dirty="0">
            <a:latin typeface="+mn-lt"/>
          </a:endParaRPr>
        </a:p>
      </dgm:t>
    </dgm:pt>
    <dgm:pt modelId="{4A0C536E-4679-4D64-A7AF-69977FEE3B98}" type="parTrans" cxnId="{3ACEAC24-9752-4D6B-B7DD-3B2A9B316982}">
      <dgm:prSet/>
      <dgm:spPr/>
      <dgm:t>
        <a:bodyPr/>
        <a:lstStyle/>
        <a:p>
          <a:endParaRPr lang="en-US" sz="1500">
            <a:latin typeface="+mn-lt"/>
          </a:endParaRPr>
        </a:p>
      </dgm:t>
    </dgm:pt>
    <dgm:pt modelId="{103A1106-9F51-47F7-B5AB-5257FDD78938}" type="sibTrans" cxnId="{3ACEAC24-9752-4D6B-B7DD-3B2A9B316982}">
      <dgm:prSet custT="1"/>
      <dgm:spPr>
        <a:solidFill>
          <a:schemeClr val="accent5">
            <a:lumMod val="60000"/>
            <a:lumOff val="40000"/>
          </a:schemeClr>
        </a:solidFill>
      </dgm:spPr>
      <dgm:t>
        <a:bodyPr/>
        <a:lstStyle/>
        <a:p>
          <a:endParaRPr lang="en-US" sz="1500">
            <a:latin typeface="+mn-lt"/>
          </a:endParaRPr>
        </a:p>
      </dgm:t>
    </dgm:pt>
    <dgm:pt modelId="{D98C859D-94BC-4EFA-AF37-035D316D55E5}">
      <dgm:prSet phldrT="[Text]" custT="1"/>
      <dgm:spPr/>
      <dgm:t>
        <a:bodyPr/>
        <a:lstStyle/>
        <a:p>
          <a:r>
            <a:rPr lang="en-US" sz="1500" dirty="0">
              <a:latin typeface="+mn-lt"/>
            </a:rPr>
            <a:t>Export data frame as csv file for future steps</a:t>
          </a:r>
        </a:p>
      </dgm:t>
    </dgm:pt>
    <dgm:pt modelId="{FB26ACED-1C77-498A-855B-12FD93473087}" type="parTrans" cxnId="{FE3546DD-13B7-42BA-BF79-80554EF72C15}">
      <dgm:prSet/>
      <dgm:spPr/>
      <dgm:t>
        <a:bodyPr/>
        <a:lstStyle/>
        <a:p>
          <a:endParaRPr lang="en-US" sz="1500">
            <a:latin typeface="+mn-lt"/>
          </a:endParaRPr>
        </a:p>
      </dgm:t>
    </dgm:pt>
    <dgm:pt modelId="{EA8C0E1C-E3DB-450E-BFAF-D0D77753D5A2}" type="sibTrans" cxnId="{FE3546DD-13B7-42BA-BF79-80554EF72C15}">
      <dgm:prSet/>
      <dgm:spPr/>
      <dgm:t>
        <a:bodyPr/>
        <a:lstStyle/>
        <a:p>
          <a:endParaRPr lang="en-US" sz="1500">
            <a:latin typeface="+mn-lt"/>
          </a:endParaRPr>
        </a:p>
      </dgm:t>
    </dgm:pt>
    <dgm:pt modelId="{33AD013D-76CA-4B53-B5F8-A417B2BD3A95}">
      <dgm:prSet phldrT="[Text]" custT="1"/>
      <dgm:spPr/>
      <dgm:t>
        <a:bodyPr/>
        <a:lstStyle/>
        <a:p>
          <a:pPr>
            <a:buNone/>
          </a:pPr>
          <a:r>
            <a:rPr lang="en-US" sz="1500" b="0" i="0" dirty="0">
              <a:latin typeface="+mn-lt"/>
            </a:rPr>
            <a:t>Extract all column names from the HTML table header</a:t>
          </a:r>
          <a:endParaRPr lang="en-US" sz="1500" dirty="0">
            <a:latin typeface="+mn-lt"/>
          </a:endParaRPr>
        </a:p>
      </dgm:t>
    </dgm:pt>
    <dgm:pt modelId="{A7E71AAD-7DC1-4247-83E6-66E5FDA2961B}" type="parTrans" cxnId="{8A2929CC-2C91-49F2-B0AA-CD17050F620E}">
      <dgm:prSet/>
      <dgm:spPr/>
      <dgm:t>
        <a:bodyPr/>
        <a:lstStyle/>
        <a:p>
          <a:endParaRPr lang="en-US" sz="1500">
            <a:latin typeface="+mn-lt"/>
          </a:endParaRPr>
        </a:p>
      </dgm:t>
    </dgm:pt>
    <dgm:pt modelId="{B97F2DE4-4CD3-447C-8F1E-F9100CB301C2}" type="sibTrans" cxnId="{8A2929CC-2C91-49F2-B0AA-CD17050F620E}">
      <dgm:prSet custT="1"/>
      <dgm:spPr>
        <a:solidFill>
          <a:schemeClr val="accent5">
            <a:lumMod val="60000"/>
            <a:lumOff val="40000"/>
          </a:schemeClr>
        </a:solidFill>
      </dgm:spPr>
      <dgm:t>
        <a:bodyPr/>
        <a:lstStyle/>
        <a:p>
          <a:endParaRPr lang="en-US" sz="1500">
            <a:latin typeface="+mn-lt"/>
          </a:endParaRPr>
        </a:p>
      </dgm:t>
    </dgm:pt>
    <dgm:pt modelId="{CF643EC8-49FE-434A-ADC5-B1A8DA0807AA}">
      <dgm:prSet phldrT="[Text]" custT="1"/>
      <dgm:spPr/>
      <dgm:t>
        <a:bodyPr/>
        <a:lstStyle/>
        <a:p>
          <a:pPr>
            <a:buNone/>
          </a:pPr>
          <a:r>
            <a:rPr lang="en-US" sz="1500" dirty="0">
              <a:latin typeface="+mn-lt"/>
            </a:rPr>
            <a:t>Fill in </a:t>
          </a:r>
          <a:r>
            <a:rPr lang="en-US" sz="1500" b="0" i="0" dirty="0">
              <a:latin typeface="+mn-lt"/>
            </a:rPr>
            <a:t>the parsed launch record values</a:t>
          </a:r>
          <a:endParaRPr lang="en-US" sz="1500" dirty="0">
            <a:latin typeface="+mn-lt"/>
          </a:endParaRPr>
        </a:p>
      </dgm:t>
    </dgm:pt>
    <dgm:pt modelId="{48F9C77C-D7F0-4C69-A8D5-92DCEA197B5F}" type="parTrans" cxnId="{BC18E20B-144B-488F-84CF-CB02648292C4}">
      <dgm:prSet/>
      <dgm:spPr/>
      <dgm:t>
        <a:bodyPr/>
        <a:lstStyle/>
        <a:p>
          <a:endParaRPr lang="en-US" sz="1500">
            <a:latin typeface="+mn-lt"/>
          </a:endParaRPr>
        </a:p>
      </dgm:t>
    </dgm:pt>
    <dgm:pt modelId="{6E6E5B2B-13CD-4C19-90F6-35F20FDE8706}" type="sibTrans" cxnId="{BC18E20B-144B-488F-84CF-CB02648292C4}">
      <dgm:prSet custT="1"/>
      <dgm:spPr>
        <a:solidFill>
          <a:schemeClr val="accent5">
            <a:lumMod val="60000"/>
            <a:lumOff val="40000"/>
          </a:schemeClr>
        </a:solidFill>
      </dgm:spPr>
      <dgm:t>
        <a:bodyPr/>
        <a:lstStyle/>
        <a:p>
          <a:endParaRPr lang="en-US" sz="1500" dirty="0">
            <a:latin typeface="+mn-lt"/>
          </a:endParaRPr>
        </a:p>
      </dgm:t>
    </dgm:pt>
    <dgm:pt modelId="{AFBA73B7-5D5E-4D01-AB04-72FD3F942F67}" type="pres">
      <dgm:prSet presAssocID="{9729417D-80FC-40A3-8DF3-9E488F9003CC}" presName="diagram" presStyleCnt="0">
        <dgm:presLayoutVars>
          <dgm:dir/>
          <dgm:resizeHandles val="exact"/>
        </dgm:presLayoutVars>
      </dgm:prSet>
      <dgm:spPr/>
    </dgm:pt>
    <dgm:pt modelId="{A67CEC10-7292-4D4F-B0EF-797F9A481460}" type="pres">
      <dgm:prSet presAssocID="{A0E6FE5A-30FE-42AC-B481-46BB74258535}" presName="node" presStyleLbl="node1" presStyleIdx="0" presStyleCnt="6">
        <dgm:presLayoutVars>
          <dgm:bulletEnabled val="1"/>
        </dgm:presLayoutVars>
      </dgm:prSet>
      <dgm:spPr/>
    </dgm:pt>
    <dgm:pt modelId="{A9240559-EB18-4CA6-BDCC-98A28C6E2C9A}" type="pres">
      <dgm:prSet presAssocID="{F666B98A-0396-4A28-98FD-CA5FEB3311F9}" presName="sibTrans" presStyleLbl="sibTrans2D1" presStyleIdx="0" presStyleCnt="5"/>
      <dgm:spPr/>
    </dgm:pt>
    <dgm:pt modelId="{E33CE059-3BAA-473B-BEF0-89A0C0A49EFE}" type="pres">
      <dgm:prSet presAssocID="{F666B98A-0396-4A28-98FD-CA5FEB3311F9}" presName="connectorText" presStyleLbl="sibTrans2D1" presStyleIdx="0" presStyleCnt="5"/>
      <dgm:spPr/>
    </dgm:pt>
    <dgm:pt modelId="{1C69ED2E-BBBF-4057-B0EA-A662E7ADE43A}" type="pres">
      <dgm:prSet presAssocID="{38BBE667-3731-4AA4-9C8B-FF00E88F707A}" presName="node" presStyleLbl="node1" presStyleIdx="1" presStyleCnt="6">
        <dgm:presLayoutVars>
          <dgm:bulletEnabled val="1"/>
        </dgm:presLayoutVars>
      </dgm:prSet>
      <dgm:spPr/>
    </dgm:pt>
    <dgm:pt modelId="{7FEA1390-EA3A-42B1-B94A-365587DA2D9B}" type="pres">
      <dgm:prSet presAssocID="{81477CAE-5463-45E6-9F94-E8EBB99208D9}" presName="sibTrans" presStyleLbl="sibTrans2D1" presStyleIdx="1" presStyleCnt="5"/>
      <dgm:spPr/>
    </dgm:pt>
    <dgm:pt modelId="{7E25C77F-C5C7-41B6-A934-F24590AF2C1D}" type="pres">
      <dgm:prSet presAssocID="{81477CAE-5463-45E6-9F94-E8EBB99208D9}" presName="connectorText" presStyleLbl="sibTrans2D1" presStyleIdx="1" presStyleCnt="5"/>
      <dgm:spPr/>
    </dgm:pt>
    <dgm:pt modelId="{854CED43-84A5-4E16-8EC1-A13FE02FA9C7}" type="pres">
      <dgm:prSet presAssocID="{33AD013D-76CA-4B53-B5F8-A417B2BD3A95}" presName="node" presStyleLbl="node1" presStyleIdx="2" presStyleCnt="6">
        <dgm:presLayoutVars>
          <dgm:bulletEnabled val="1"/>
        </dgm:presLayoutVars>
      </dgm:prSet>
      <dgm:spPr/>
    </dgm:pt>
    <dgm:pt modelId="{F5AA3C1C-A969-4477-B281-CB565ACC325A}" type="pres">
      <dgm:prSet presAssocID="{B97F2DE4-4CD3-447C-8F1E-F9100CB301C2}" presName="sibTrans" presStyleLbl="sibTrans2D1" presStyleIdx="2" presStyleCnt="5"/>
      <dgm:spPr/>
    </dgm:pt>
    <dgm:pt modelId="{9DD1AD85-C308-4FCF-9857-D2A93FD9C450}" type="pres">
      <dgm:prSet presAssocID="{B97F2DE4-4CD3-447C-8F1E-F9100CB301C2}" presName="connectorText" presStyleLbl="sibTrans2D1" presStyleIdx="2" presStyleCnt="5"/>
      <dgm:spPr/>
    </dgm:pt>
    <dgm:pt modelId="{89C91581-8B7C-474B-81D5-1B4904D9B973}" type="pres">
      <dgm:prSet presAssocID="{76830838-A517-4B8C-9EB0-858DFD48A042}" presName="node" presStyleLbl="node1" presStyleIdx="3" presStyleCnt="6">
        <dgm:presLayoutVars>
          <dgm:bulletEnabled val="1"/>
        </dgm:presLayoutVars>
      </dgm:prSet>
      <dgm:spPr/>
    </dgm:pt>
    <dgm:pt modelId="{40A6B567-7F53-4BB9-9CEB-D35E68DBAD51}" type="pres">
      <dgm:prSet presAssocID="{103A1106-9F51-47F7-B5AB-5257FDD78938}" presName="sibTrans" presStyleLbl="sibTrans2D1" presStyleIdx="3" presStyleCnt="5"/>
      <dgm:spPr/>
    </dgm:pt>
    <dgm:pt modelId="{31EF86C0-DABF-4EAE-BBD9-7F721CCD398B}" type="pres">
      <dgm:prSet presAssocID="{103A1106-9F51-47F7-B5AB-5257FDD78938}" presName="connectorText" presStyleLbl="sibTrans2D1" presStyleIdx="3" presStyleCnt="5"/>
      <dgm:spPr/>
    </dgm:pt>
    <dgm:pt modelId="{6EAC3C57-D4F0-44A4-8801-7716620F58B3}" type="pres">
      <dgm:prSet presAssocID="{CF643EC8-49FE-434A-ADC5-B1A8DA0807AA}" presName="node" presStyleLbl="node1" presStyleIdx="4" presStyleCnt="6">
        <dgm:presLayoutVars>
          <dgm:bulletEnabled val="1"/>
        </dgm:presLayoutVars>
      </dgm:prSet>
      <dgm:spPr/>
    </dgm:pt>
    <dgm:pt modelId="{8BA4DA60-8DB0-4820-A9F4-5C10D0385AA0}" type="pres">
      <dgm:prSet presAssocID="{6E6E5B2B-13CD-4C19-90F6-35F20FDE8706}" presName="sibTrans" presStyleLbl="sibTrans2D1" presStyleIdx="4" presStyleCnt="5"/>
      <dgm:spPr/>
    </dgm:pt>
    <dgm:pt modelId="{2C9882ED-53A0-40E7-A629-1525A9599F26}" type="pres">
      <dgm:prSet presAssocID="{6E6E5B2B-13CD-4C19-90F6-35F20FDE8706}" presName="connectorText" presStyleLbl="sibTrans2D1" presStyleIdx="4" presStyleCnt="5"/>
      <dgm:spPr/>
    </dgm:pt>
    <dgm:pt modelId="{E362BBEF-C53B-4C7F-B8E8-356C90079584}" type="pres">
      <dgm:prSet presAssocID="{D98C859D-94BC-4EFA-AF37-035D316D55E5}" presName="node" presStyleLbl="node1" presStyleIdx="5" presStyleCnt="6">
        <dgm:presLayoutVars>
          <dgm:bulletEnabled val="1"/>
        </dgm:presLayoutVars>
      </dgm:prSet>
      <dgm:spPr/>
    </dgm:pt>
  </dgm:ptLst>
  <dgm:cxnLst>
    <dgm:cxn modelId="{BC18E20B-144B-488F-84CF-CB02648292C4}" srcId="{9729417D-80FC-40A3-8DF3-9E488F9003CC}" destId="{CF643EC8-49FE-434A-ADC5-B1A8DA0807AA}" srcOrd="4" destOrd="0" parTransId="{48F9C77C-D7F0-4C69-A8D5-92DCEA197B5F}" sibTransId="{6E6E5B2B-13CD-4C19-90F6-35F20FDE8706}"/>
    <dgm:cxn modelId="{28DD0522-0E25-42C8-A6DA-F63782351A25}" type="presOf" srcId="{F666B98A-0396-4A28-98FD-CA5FEB3311F9}" destId="{E33CE059-3BAA-473B-BEF0-89A0C0A49EFE}" srcOrd="1" destOrd="0" presId="urn:microsoft.com/office/officeart/2005/8/layout/process5"/>
    <dgm:cxn modelId="{3ACEAC24-9752-4D6B-B7DD-3B2A9B316982}" srcId="{9729417D-80FC-40A3-8DF3-9E488F9003CC}" destId="{76830838-A517-4B8C-9EB0-858DFD48A042}" srcOrd="3" destOrd="0" parTransId="{4A0C536E-4679-4D64-A7AF-69977FEE3B98}" sibTransId="{103A1106-9F51-47F7-B5AB-5257FDD78938}"/>
    <dgm:cxn modelId="{BF3A2327-01E6-4B2E-A8E9-BFBD55EECDB9}" type="presOf" srcId="{103A1106-9F51-47F7-B5AB-5257FDD78938}" destId="{31EF86C0-DABF-4EAE-BBD9-7F721CCD398B}" srcOrd="1" destOrd="0" presId="urn:microsoft.com/office/officeart/2005/8/layout/process5"/>
    <dgm:cxn modelId="{96647F30-A44B-43B7-8F1D-F19C74E19477}" type="presOf" srcId="{33AD013D-76CA-4B53-B5F8-A417B2BD3A95}" destId="{854CED43-84A5-4E16-8EC1-A13FE02FA9C7}" srcOrd="0" destOrd="0" presId="urn:microsoft.com/office/officeart/2005/8/layout/process5"/>
    <dgm:cxn modelId="{1233A533-8F90-48AD-96B4-A13244F90D78}" type="presOf" srcId="{103A1106-9F51-47F7-B5AB-5257FDD78938}" destId="{40A6B567-7F53-4BB9-9CEB-D35E68DBAD51}" srcOrd="0" destOrd="0" presId="urn:microsoft.com/office/officeart/2005/8/layout/process5"/>
    <dgm:cxn modelId="{455F9645-91CF-4498-B602-190131B3329A}" type="presOf" srcId="{38BBE667-3731-4AA4-9C8B-FF00E88F707A}" destId="{1C69ED2E-BBBF-4057-B0EA-A662E7ADE43A}" srcOrd="0" destOrd="0" presId="urn:microsoft.com/office/officeart/2005/8/layout/process5"/>
    <dgm:cxn modelId="{D95D4678-4088-48CE-A80F-4119F363677D}" type="presOf" srcId="{A0E6FE5A-30FE-42AC-B481-46BB74258535}" destId="{A67CEC10-7292-4D4F-B0EF-797F9A481460}" srcOrd="0" destOrd="0" presId="urn:microsoft.com/office/officeart/2005/8/layout/process5"/>
    <dgm:cxn modelId="{7818897E-B46C-4676-92F0-5547574C060A}" type="presOf" srcId="{B97F2DE4-4CD3-447C-8F1E-F9100CB301C2}" destId="{9DD1AD85-C308-4FCF-9857-D2A93FD9C450}" srcOrd="1" destOrd="0" presId="urn:microsoft.com/office/officeart/2005/8/layout/process5"/>
    <dgm:cxn modelId="{04D21988-7A1B-4AFA-88B3-09337F7BF4A7}" type="presOf" srcId="{6E6E5B2B-13CD-4C19-90F6-35F20FDE8706}" destId="{8BA4DA60-8DB0-4820-A9F4-5C10D0385AA0}" srcOrd="0" destOrd="0" presId="urn:microsoft.com/office/officeart/2005/8/layout/process5"/>
    <dgm:cxn modelId="{657496A9-74E9-4BC0-BFF6-A9C1DC68E25A}" type="presOf" srcId="{B97F2DE4-4CD3-447C-8F1E-F9100CB301C2}" destId="{F5AA3C1C-A969-4477-B281-CB565ACC325A}" srcOrd="0" destOrd="0" presId="urn:microsoft.com/office/officeart/2005/8/layout/process5"/>
    <dgm:cxn modelId="{2F3A0BAB-83E4-44E6-8431-3E56D162C5EB}" type="presOf" srcId="{76830838-A517-4B8C-9EB0-858DFD48A042}" destId="{89C91581-8B7C-474B-81D5-1B4904D9B973}" srcOrd="0" destOrd="0" presId="urn:microsoft.com/office/officeart/2005/8/layout/process5"/>
    <dgm:cxn modelId="{EF222FAE-969F-4BBF-ABCA-DCFDECE44D56}" type="presOf" srcId="{81477CAE-5463-45E6-9F94-E8EBB99208D9}" destId="{7E25C77F-C5C7-41B6-A934-F24590AF2C1D}" srcOrd="1" destOrd="0" presId="urn:microsoft.com/office/officeart/2005/8/layout/process5"/>
    <dgm:cxn modelId="{943D9EC8-4048-4022-A997-595EF7031E1A}" type="presOf" srcId="{F666B98A-0396-4A28-98FD-CA5FEB3311F9}" destId="{A9240559-EB18-4CA6-BDCC-98A28C6E2C9A}" srcOrd="0" destOrd="0" presId="urn:microsoft.com/office/officeart/2005/8/layout/process5"/>
    <dgm:cxn modelId="{FC5E13C9-77D9-4A01-89B4-A467FE1F2660}" type="presOf" srcId="{81477CAE-5463-45E6-9F94-E8EBB99208D9}" destId="{7FEA1390-EA3A-42B1-B94A-365587DA2D9B}" srcOrd="0" destOrd="0" presId="urn:microsoft.com/office/officeart/2005/8/layout/process5"/>
    <dgm:cxn modelId="{8A2929CC-2C91-49F2-B0AA-CD17050F620E}" srcId="{9729417D-80FC-40A3-8DF3-9E488F9003CC}" destId="{33AD013D-76CA-4B53-B5F8-A417B2BD3A95}" srcOrd="2" destOrd="0" parTransId="{A7E71AAD-7DC1-4247-83E6-66E5FDA2961B}" sibTransId="{B97F2DE4-4CD3-447C-8F1E-F9100CB301C2}"/>
    <dgm:cxn modelId="{FE3546DD-13B7-42BA-BF79-80554EF72C15}" srcId="{9729417D-80FC-40A3-8DF3-9E488F9003CC}" destId="{D98C859D-94BC-4EFA-AF37-035D316D55E5}" srcOrd="5" destOrd="0" parTransId="{FB26ACED-1C77-498A-855B-12FD93473087}" sibTransId="{EA8C0E1C-E3DB-450E-BFAF-D0D77753D5A2}"/>
    <dgm:cxn modelId="{76FDC2DF-100D-401C-91C9-6A093FBCDF04}" type="presOf" srcId="{CF643EC8-49FE-434A-ADC5-B1A8DA0807AA}" destId="{6EAC3C57-D4F0-44A4-8801-7716620F58B3}" srcOrd="0" destOrd="0" presId="urn:microsoft.com/office/officeart/2005/8/layout/process5"/>
    <dgm:cxn modelId="{172AAFE5-82B5-45BC-8A9A-1CF9563F9483}" type="presOf" srcId="{D98C859D-94BC-4EFA-AF37-035D316D55E5}" destId="{E362BBEF-C53B-4C7F-B8E8-356C90079584}" srcOrd="0" destOrd="0" presId="urn:microsoft.com/office/officeart/2005/8/layout/process5"/>
    <dgm:cxn modelId="{492BA3ED-1A49-4491-84A8-1408DC8F0617}" srcId="{9729417D-80FC-40A3-8DF3-9E488F9003CC}" destId="{A0E6FE5A-30FE-42AC-B481-46BB74258535}" srcOrd="0" destOrd="0" parTransId="{0AAEE696-57CD-476E-A6D9-89D3F954583C}" sibTransId="{F666B98A-0396-4A28-98FD-CA5FEB3311F9}"/>
    <dgm:cxn modelId="{7C8809F3-F788-4C1F-A157-8A1D4A32A354}" srcId="{9729417D-80FC-40A3-8DF3-9E488F9003CC}" destId="{38BBE667-3731-4AA4-9C8B-FF00E88F707A}" srcOrd="1" destOrd="0" parTransId="{0B0DB246-E352-43DC-8653-B1A603A488AD}" sibTransId="{81477CAE-5463-45E6-9F94-E8EBB99208D9}"/>
    <dgm:cxn modelId="{3047ACF6-A9D5-4E25-89FD-3EE313500289}" type="presOf" srcId="{9729417D-80FC-40A3-8DF3-9E488F9003CC}" destId="{AFBA73B7-5D5E-4D01-AB04-72FD3F942F67}" srcOrd="0" destOrd="0" presId="urn:microsoft.com/office/officeart/2005/8/layout/process5"/>
    <dgm:cxn modelId="{BBD413F9-7CE5-4C0A-A873-C0A3C164A0E0}" type="presOf" srcId="{6E6E5B2B-13CD-4C19-90F6-35F20FDE8706}" destId="{2C9882ED-53A0-40E7-A629-1525A9599F26}" srcOrd="1" destOrd="0" presId="urn:microsoft.com/office/officeart/2005/8/layout/process5"/>
    <dgm:cxn modelId="{4F549655-8120-41E5-AB0E-D00E2E11911F}" type="presParOf" srcId="{AFBA73B7-5D5E-4D01-AB04-72FD3F942F67}" destId="{A67CEC10-7292-4D4F-B0EF-797F9A481460}" srcOrd="0" destOrd="0" presId="urn:microsoft.com/office/officeart/2005/8/layout/process5"/>
    <dgm:cxn modelId="{2BB9CC1D-B578-4817-8BDB-460965025E0E}" type="presParOf" srcId="{AFBA73B7-5D5E-4D01-AB04-72FD3F942F67}" destId="{A9240559-EB18-4CA6-BDCC-98A28C6E2C9A}" srcOrd="1" destOrd="0" presId="urn:microsoft.com/office/officeart/2005/8/layout/process5"/>
    <dgm:cxn modelId="{1768A970-DF7C-430F-8442-57764271B61C}" type="presParOf" srcId="{A9240559-EB18-4CA6-BDCC-98A28C6E2C9A}" destId="{E33CE059-3BAA-473B-BEF0-89A0C0A49EFE}" srcOrd="0" destOrd="0" presId="urn:microsoft.com/office/officeart/2005/8/layout/process5"/>
    <dgm:cxn modelId="{A80F63D6-33B7-4E3D-AA3D-6BED7F7CD1B1}" type="presParOf" srcId="{AFBA73B7-5D5E-4D01-AB04-72FD3F942F67}" destId="{1C69ED2E-BBBF-4057-B0EA-A662E7ADE43A}" srcOrd="2" destOrd="0" presId="urn:microsoft.com/office/officeart/2005/8/layout/process5"/>
    <dgm:cxn modelId="{51975EC5-E4C7-49D1-8A5C-D7980FCA3710}" type="presParOf" srcId="{AFBA73B7-5D5E-4D01-AB04-72FD3F942F67}" destId="{7FEA1390-EA3A-42B1-B94A-365587DA2D9B}" srcOrd="3" destOrd="0" presId="urn:microsoft.com/office/officeart/2005/8/layout/process5"/>
    <dgm:cxn modelId="{571EE2FF-F63E-4778-9424-A4E129EBF0ED}" type="presParOf" srcId="{7FEA1390-EA3A-42B1-B94A-365587DA2D9B}" destId="{7E25C77F-C5C7-41B6-A934-F24590AF2C1D}" srcOrd="0" destOrd="0" presId="urn:microsoft.com/office/officeart/2005/8/layout/process5"/>
    <dgm:cxn modelId="{CED4BA6B-F721-4FB2-8054-7A5FE988785C}" type="presParOf" srcId="{AFBA73B7-5D5E-4D01-AB04-72FD3F942F67}" destId="{854CED43-84A5-4E16-8EC1-A13FE02FA9C7}" srcOrd="4" destOrd="0" presId="urn:microsoft.com/office/officeart/2005/8/layout/process5"/>
    <dgm:cxn modelId="{96A5432F-B6C1-4710-BD4B-749C728DE249}" type="presParOf" srcId="{AFBA73B7-5D5E-4D01-AB04-72FD3F942F67}" destId="{F5AA3C1C-A969-4477-B281-CB565ACC325A}" srcOrd="5" destOrd="0" presId="urn:microsoft.com/office/officeart/2005/8/layout/process5"/>
    <dgm:cxn modelId="{56CBD329-81AF-40DA-823A-729C4034AAE8}" type="presParOf" srcId="{F5AA3C1C-A969-4477-B281-CB565ACC325A}" destId="{9DD1AD85-C308-4FCF-9857-D2A93FD9C450}" srcOrd="0" destOrd="0" presId="urn:microsoft.com/office/officeart/2005/8/layout/process5"/>
    <dgm:cxn modelId="{47E8D542-6F6A-423C-8D3C-3035BDECE9EB}" type="presParOf" srcId="{AFBA73B7-5D5E-4D01-AB04-72FD3F942F67}" destId="{89C91581-8B7C-474B-81D5-1B4904D9B973}" srcOrd="6" destOrd="0" presId="urn:microsoft.com/office/officeart/2005/8/layout/process5"/>
    <dgm:cxn modelId="{A15F3C74-CAD2-487F-B29A-84090D8F7462}" type="presParOf" srcId="{AFBA73B7-5D5E-4D01-AB04-72FD3F942F67}" destId="{40A6B567-7F53-4BB9-9CEB-D35E68DBAD51}" srcOrd="7" destOrd="0" presId="urn:microsoft.com/office/officeart/2005/8/layout/process5"/>
    <dgm:cxn modelId="{952F37F3-A429-4E35-AD15-4682C3ADD77C}" type="presParOf" srcId="{40A6B567-7F53-4BB9-9CEB-D35E68DBAD51}" destId="{31EF86C0-DABF-4EAE-BBD9-7F721CCD398B}" srcOrd="0" destOrd="0" presId="urn:microsoft.com/office/officeart/2005/8/layout/process5"/>
    <dgm:cxn modelId="{F73141C0-57E8-40B9-8E8A-D1CD3788DDD5}" type="presParOf" srcId="{AFBA73B7-5D5E-4D01-AB04-72FD3F942F67}" destId="{6EAC3C57-D4F0-44A4-8801-7716620F58B3}" srcOrd="8" destOrd="0" presId="urn:microsoft.com/office/officeart/2005/8/layout/process5"/>
    <dgm:cxn modelId="{A8464D1D-BE37-4E8B-AFFD-F20E96360B6F}" type="presParOf" srcId="{AFBA73B7-5D5E-4D01-AB04-72FD3F942F67}" destId="{8BA4DA60-8DB0-4820-A9F4-5C10D0385AA0}" srcOrd="9" destOrd="0" presId="urn:microsoft.com/office/officeart/2005/8/layout/process5"/>
    <dgm:cxn modelId="{7923F7D5-C9BC-49E0-B231-55C5405DF5B4}" type="presParOf" srcId="{8BA4DA60-8DB0-4820-A9F4-5C10D0385AA0}" destId="{2C9882ED-53A0-40E7-A629-1525A9599F26}" srcOrd="0" destOrd="0" presId="urn:microsoft.com/office/officeart/2005/8/layout/process5"/>
    <dgm:cxn modelId="{65D29030-0105-437E-8ED7-59C95418DEDB}" type="presParOf" srcId="{AFBA73B7-5D5E-4D01-AB04-72FD3F942F67}" destId="{E362BBEF-C53B-4C7F-B8E8-356C90079584}"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29417D-80FC-40A3-8DF3-9E488F9003CC}"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A0E6FE5A-30FE-42AC-B481-46BB74258535}">
      <dgm:prSet phldrT="[Text]" custT="1"/>
      <dgm:spPr/>
      <dgm:t>
        <a:bodyPr lIns="0" tIns="0" rIns="0" bIns="0"/>
        <a:lstStyle/>
        <a:p>
          <a:r>
            <a:rPr lang="en-US" sz="1500" dirty="0">
              <a:latin typeface="+mn-lt"/>
            </a:rPr>
            <a:t>Load the data set prepared in the Data Collection step</a:t>
          </a:r>
        </a:p>
      </dgm:t>
    </dgm:pt>
    <dgm:pt modelId="{F666B98A-0396-4A28-98FD-CA5FEB3311F9}" type="sibTrans" cxnId="{492BA3ED-1A49-4491-84A8-1408DC8F0617}">
      <dgm:prSet custT="1"/>
      <dgm:spPr>
        <a:solidFill>
          <a:schemeClr val="accent5">
            <a:lumMod val="60000"/>
            <a:lumOff val="40000"/>
          </a:schemeClr>
        </a:solidFill>
      </dgm:spPr>
      <dgm:t>
        <a:bodyPr/>
        <a:lstStyle/>
        <a:p>
          <a:endParaRPr lang="en-US" sz="1500">
            <a:latin typeface="+mn-lt"/>
          </a:endParaRPr>
        </a:p>
      </dgm:t>
    </dgm:pt>
    <dgm:pt modelId="{0AAEE696-57CD-476E-A6D9-89D3F954583C}" type="parTrans" cxnId="{492BA3ED-1A49-4491-84A8-1408DC8F0617}">
      <dgm:prSet/>
      <dgm:spPr/>
      <dgm:t>
        <a:bodyPr/>
        <a:lstStyle/>
        <a:p>
          <a:endParaRPr lang="en-US" sz="1500">
            <a:latin typeface="+mn-lt"/>
          </a:endParaRPr>
        </a:p>
      </dgm:t>
    </dgm:pt>
    <dgm:pt modelId="{33AD013D-76CA-4B53-B5F8-A417B2BD3A95}">
      <dgm:prSet phldrT="[Text]" custT="1"/>
      <dgm:spPr/>
      <dgm:t>
        <a:bodyPr lIns="0" tIns="0" rIns="0" bIns="0"/>
        <a:lstStyle/>
        <a:p>
          <a:pPr>
            <a:buNone/>
          </a:pPr>
          <a:r>
            <a:rPr lang="en-US" sz="1500" b="0" i="0" dirty="0">
              <a:latin typeface="+mn-lt"/>
            </a:rPr>
            <a:t>Calculate the number of occurrence of each value for key categorical columns</a:t>
          </a:r>
        </a:p>
      </dgm:t>
    </dgm:pt>
    <dgm:pt modelId="{B97F2DE4-4CD3-447C-8F1E-F9100CB301C2}" type="sibTrans" cxnId="{8A2929CC-2C91-49F2-B0AA-CD17050F620E}">
      <dgm:prSet custT="1"/>
      <dgm:spPr>
        <a:solidFill>
          <a:schemeClr val="accent5">
            <a:lumMod val="60000"/>
            <a:lumOff val="40000"/>
          </a:schemeClr>
        </a:solidFill>
      </dgm:spPr>
      <dgm:t>
        <a:bodyPr/>
        <a:lstStyle/>
        <a:p>
          <a:endParaRPr lang="en-US" sz="1500">
            <a:latin typeface="+mn-lt"/>
          </a:endParaRPr>
        </a:p>
      </dgm:t>
    </dgm:pt>
    <dgm:pt modelId="{A7E71AAD-7DC1-4247-83E6-66E5FDA2961B}" type="parTrans" cxnId="{8A2929CC-2C91-49F2-B0AA-CD17050F620E}">
      <dgm:prSet/>
      <dgm:spPr/>
      <dgm:t>
        <a:bodyPr/>
        <a:lstStyle/>
        <a:p>
          <a:endParaRPr lang="en-US" sz="1500">
            <a:latin typeface="+mn-lt"/>
          </a:endParaRPr>
        </a:p>
      </dgm:t>
    </dgm:pt>
    <dgm:pt modelId="{76830838-A517-4B8C-9EB0-858DFD48A042}">
      <dgm:prSet phldrT="[Text]" custT="1"/>
      <dgm:spPr/>
      <dgm:t>
        <a:bodyPr lIns="0" tIns="0" rIns="0" bIns="0"/>
        <a:lstStyle/>
        <a:p>
          <a:pPr>
            <a:buNone/>
          </a:pPr>
          <a:r>
            <a:rPr lang="en-US" sz="1500" b="0" i="0" dirty="0">
              <a:latin typeface="+mn-lt"/>
            </a:rPr>
            <a:t>Group different Outcomes to create binary Success/Failure label</a:t>
          </a:r>
          <a:endParaRPr lang="en-US" sz="1500" dirty="0">
            <a:latin typeface="+mn-lt"/>
          </a:endParaRPr>
        </a:p>
      </dgm:t>
    </dgm:pt>
    <dgm:pt modelId="{103A1106-9F51-47F7-B5AB-5257FDD78938}" type="sibTrans" cxnId="{3ACEAC24-9752-4D6B-B7DD-3B2A9B316982}">
      <dgm:prSet custT="1"/>
      <dgm:spPr>
        <a:solidFill>
          <a:schemeClr val="accent5">
            <a:lumMod val="60000"/>
            <a:lumOff val="40000"/>
          </a:schemeClr>
        </a:solidFill>
      </dgm:spPr>
      <dgm:t>
        <a:bodyPr/>
        <a:lstStyle/>
        <a:p>
          <a:endParaRPr lang="en-US" sz="1500">
            <a:latin typeface="+mn-lt"/>
          </a:endParaRPr>
        </a:p>
      </dgm:t>
    </dgm:pt>
    <dgm:pt modelId="{4A0C536E-4679-4D64-A7AF-69977FEE3B98}" type="parTrans" cxnId="{3ACEAC24-9752-4D6B-B7DD-3B2A9B316982}">
      <dgm:prSet/>
      <dgm:spPr/>
      <dgm:t>
        <a:bodyPr/>
        <a:lstStyle/>
        <a:p>
          <a:endParaRPr lang="en-US" sz="1500">
            <a:latin typeface="+mn-lt"/>
          </a:endParaRPr>
        </a:p>
      </dgm:t>
    </dgm:pt>
    <dgm:pt modelId="{D98C859D-94BC-4EFA-AF37-035D316D55E5}">
      <dgm:prSet phldrT="[Text]" custT="1"/>
      <dgm:spPr/>
      <dgm:t>
        <a:bodyPr lIns="0" tIns="0" rIns="0" bIns="0"/>
        <a:lstStyle/>
        <a:p>
          <a:r>
            <a:rPr lang="en-US" sz="1500" dirty="0">
              <a:latin typeface="+mn-lt"/>
            </a:rPr>
            <a:t>Export data frame as csv file for future steps</a:t>
          </a:r>
        </a:p>
      </dgm:t>
    </dgm:pt>
    <dgm:pt modelId="{EA8C0E1C-E3DB-450E-BFAF-D0D77753D5A2}" type="sibTrans" cxnId="{FE3546DD-13B7-42BA-BF79-80554EF72C15}">
      <dgm:prSet/>
      <dgm:spPr/>
      <dgm:t>
        <a:bodyPr/>
        <a:lstStyle/>
        <a:p>
          <a:endParaRPr lang="en-US" sz="1500">
            <a:latin typeface="+mn-lt"/>
          </a:endParaRPr>
        </a:p>
      </dgm:t>
    </dgm:pt>
    <dgm:pt modelId="{FB26ACED-1C77-498A-855B-12FD93473087}" type="parTrans" cxnId="{FE3546DD-13B7-42BA-BF79-80554EF72C15}">
      <dgm:prSet/>
      <dgm:spPr/>
      <dgm:t>
        <a:bodyPr/>
        <a:lstStyle/>
        <a:p>
          <a:endParaRPr lang="en-US" sz="1500">
            <a:latin typeface="+mn-lt"/>
          </a:endParaRPr>
        </a:p>
      </dgm:t>
    </dgm:pt>
    <dgm:pt modelId="{907E317E-9C97-4843-ABC3-DB3031FBE526}">
      <dgm:prSet phldrT="[Text]" custT="1"/>
      <dgm:spPr/>
      <dgm:t>
        <a:bodyPr lIns="0" tIns="0" rIns="0" bIns="0"/>
        <a:lstStyle/>
        <a:p>
          <a:r>
            <a:rPr lang="en-US" sz="1500" b="0" i="0" dirty="0">
              <a:latin typeface="+mn-lt"/>
            </a:rPr>
            <a:t>Identify numerical and categorical columns</a:t>
          </a:r>
        </a:p>
      </dgm:t>
    </dgm:pt>
    <dgm:pt modelId="{958E529F-6F2D-48BE-AEE0-C853248FCEE8}" type="parTrans" cxnId="{0755BAD8-E409-4CC7-9C20-CE0B70AB0A10}">
      <dgm:prSet/>
      <dgm:spPr/>
      <dgm:t>
        <a:bodyPr/>
        <a:lstStyle/>
        <a:p>
          <a:endParaRPr lang="en-US" sz="1500">
            <a:latin typeface="+mn-lt"/>
          </a:endParaRPr>
        </a:p>
      </dgm:t>
    </dgm:pt>
    <dgm:pt modelId="{05BFC3E6-902B-4C47-9A87-257E725076BF}" type="sibTrans" cxnId="{0755BAD8-E409-4CC7-9C20-CE0B70AB0A10}">
      <dgm:prSet custT="1"/>
      <dgm:spPr>
        <a:solidFill>
          <a:schemeClr val="accent5">
            <a:lumMod val="60000"/>
            <a:lumOff val="40000"/>
          </a:schemeClr>
        </a:solidFill>
      </dgm:spPr>
      <dgm:t>
        <a:bodyPr/>
        <a:lstStyle/>
        <a:p>
          <a:endParaRPr lang="en-US" sz="1500">
            <a:latin typeface="+mn-lt"/>
          </a:endParaRPr>
        </a:p>
      </dgm:t>
    </dgm:pt>
    <dgm:pt modelId="{17C7DC5E-0C9C-4018-B2DF-5C971E1DBCE2}" type="pres">
      <dgm:prSet presAssocID="{9729417D-80FC-40A3-8DF3-9E488F9003CC}" presName="Name0" presStyleCnt="0">
        <dgm:presLayoutVars>
          <dgm:dir/>
          <dgm:resizeHandles val="exact"/>
        </dgm:presLayoutVars>
      </dgm:prSet>
      <dgm:spPr/>
    </dgm:pt>
    <dgm:pt modelId="{8B7C431C-2E5C-4638-BCF4-4C09D6FD6EC7}" type="pres">
      <dgm:prSet presAssocID="{A0E6FE5A-30FE-42AC-B481-46BB74258535}" presName="node" presStyleLbl="node1" presStyleIdx="0" presStyleCnt="5">
        <dgm:presLayoutVars>
          <dgm:bulletEnabled val="1"/>
        </dgm:presLayoutVars>
      </dgm:prSet>
      <dgm:spPr/>
    </dgm:pt>
    <dgm:pt modelId="{2A01297A-E886-44B7-BBCE-43499CAE78E5}" type="pres">
      <dgm:prSet presAssocID="{F666B98A-0396-4A28-98FD-CA5FEB3311F9}" presName="sibTrans" presStyleLbl="sibTrans2D1" presStyleIdx="0" presStyleCnt="4"/>
      <dgm:spPr/>
    </dgm:pt>
    <dgm:pt modelId="{7869D310-4A8F-496C-A1E8-2648C67B068A}" type="pres">
      <dgm:prSet presAssocID="{F666B98A-0396-4A28-98FD-CA5FEB3311F9}" presName="connectorText" presStyleLbl="sibTrans2D1" presStyleIdx="0" presStyleCnt="4"/>
      <dgm:spPr/>
    </dgm:pt>
    <dgm:pt modelId="{38D2C94B-7C8A-4F07-A14C-B2F908FE5045}" type="pres">
      <dgm:prSet presAssocID="{907E317E-9C97-4843-ABC3-DB3031FBE526}" presName="node" presStyleLbl="node1" presStyleIdx="1" presStyleCnt="5">
        <dgm:presLayoutVars>
          <dgm:bulletEnabled val="1"/>
        </dgm:presLayoutVars>
      </dgm:prSet>
      <dgm:spPr/>
    </dgm:pt>
    <dgm:pt modelId="{9E6C4BD1-5C37-455B-8751-F2775C4AF4F3}" type="pres">
      <dgm:prSet presAssocID="{05BFC3E6-902B-4C47-9A87-257E725076BF}" presName="sibTrans" presStyleLbl="sibTrans2D1" presStyleIdx="1" presStyleCnt="4"/>
      <dgm:spPr/>
    </dgm:pt>
    <dgm:pt modelId="{3E2D5AF9-445B-43E0-A5C4-A170859CADE6}" type="pres">
      <dgm:prSet presAssocID="{05BFC3E6-902B-4C47-9A87-257E725076BF}" presName="connectorText" presStyleLbl="sibTrans2D1" presStyleIdx="1" presStyleCnt="4"/>
      <dgm:spPr/>
    </dgm:pt>
    <dgm:pt modelId="{7323D55D-FC2E-420B-9FF7-90E7F00FF494}" type="pres">
      <dgm:prSet presAssocID="{33AD013D-76CA-4B53-B5F8-A417B2BD3A95}" presName="node" presStyleLbl="node1" presStyleIdx="2" presStyleCnt="5">
        <dgm:presLayoutVars>
          <dgm:bulletEnabled val="1"/>
        </dgm:presLayoutVars>
      </dgm:prSet>
      <dgm:spPr/>
    </dgm:pt>
    <dgm:pt modelId="{42BF92D1-B940-4C49-8168-9EAF5E49CE70}" type="pres">
      <dgm:prSet presAssocID="{B97F2DE4-4CD3-447C-8F1E-F9100CB301C2}" presName="sibTrans" presStyleLbl="sibTrans2D1" presStyleIdx="2" presStyleCnt="4"/>
      <dgm:spPr/>
    </dgm:pt>
    <dgm:pt modelId="{174B51BA-D04B-4CFD-8149-317D71D3D9C8}" type="pres">
      <dgm:prSet presAssocID="{B97F2DE4-4CD3-447C-8F1E-F9100CB301C2}" presName="connectorText" presStyleLbl="sibTrans2D1" presStyleIdx="2" presStyleCnt="4"/>
      <dgm:spPr/>
    </dgm:pt>
    <dgm:pt modelId="{A37579FB-F990-4E7C-8463-0F25C837A6F7}" type="pres">
      <dgm:prSet presAssocID="{76830838-A517-4B8C-9EB0-858DFD48A042}" presName="node" presStyleLbl="node1" presStyleIdx="3" presStyleCnt="5">
        <dgm:presLayoutVars>
          <dgm:bulletEnabled val="1"/>
        </dgm:presLayoutVars>
      </dgm:prSet>
      <dgm:spPr/>
    </dgm:pt>
    <dgm:pt modelId="{FB9B75A8-B108-45F8-A663-CEAFBEFCD000}" type="pres">
      <dgm:prSet presAssocID="{103A1106-9F51-47F7-B5AB-5257FDD78938}" presName="sibTrans" presStyleLbl="sibTrans2D1" presStyleIdx="3" presStyleCnt="4"/>
      <dgm:spPr/>
    </dgm:pt>
    <dgm:pt modelId="{E1EA27F6-3885-4A0B-918A-F6D0C0BE41BD}" type="pres">
      <dgm:prSet presAssocID="{103A1106-9F51-47F7-B5AB-5257FDD78938}" presName="connectorText" presStyleLbl="sibTrans2D1" presStyleIdx="3" presStyleCnt="4"/>
      <dgm:spPr/>
    </dgm:pt>
    <dgm:pt modelId="{0BA1446E-6F4B-4391-BB66-F182DDFE300E}" type="pres">
      <dgm:prSet presAssocID="{D98C859D-94BC-4EFA-AF37-035D316D55E5}" presName="node" presStyleLbl="node1" presStyleIdx="4" presStyleCnt="5">
        <dgm:presLayoutVars>
          <dgm:bulletEnabled val="1"/>
        </dgm:presLayoutVars>
      </dgm:prSet>
      <dgm:spPr/>
    </dgm:pt>
  </dgm:ptLst>
  <dgm:cxnLst>
    <dgm:cxn modelId="{39B15002-9DAC-4748-8C8C-BA3BA36131FE}" type="presOf" srcId="{B97F2DE4-4CD3-447C-8F1E-F9100CB301C2}" destId="{42BF92D1-B940-4C49-8168-9EAF5E49CE70}" srcOrd="0" destOrd="0" presId="urn:microsoft.com/office/officeart/2005/8/layout/process1"/>
    <dgm:cxn modelId="{F05CFF02-F65F-408C-95DF-B9092A43193F}" type="presOf" srcId="{D98C859D-94BC-4EFA-AF37-035D316D55E5}" destId="{0BA1446E-6F4B-4391-BB66-F182DDFE300E}" srcOrd="0" destOrd="0" presId="urn:microsoft.com/office/officeart/2005/8/layout/process1"/>
    <dgm:cxn modelId="{86C57F16-7B87-4A7A-9253-78201FBE413D}" type="presOf" srcId="{9729417D-80FC-40A3-8DF3-9E488F9003CC}" destId="{17C7DC5E-0C9C-4018-B2DF-5C971E1DBCE2}" srcOrd="0" destOrd="0" presId="urn:microsoft.com/office/officeart/2005/8/layout/process1"/>
    <dgm:cxn modelId="{FE2E8916-B1F3-4C46-B26B-4AC93FBC9509}" type="presOf" srcId="{103A1106-9F51-47F7-B5AB-5257FDD78938}" destId="{E1EA27F6-3885-4A0B-918A-F6D0C0BE41BD}" srcOrd="1" destOrd="0" presId="urn:microsoft.com/office/officeart/2005/8/layout/process1"/>
    <dgm:cxn modelId="{3ACEAC24-9752-4D6B-B7DD-3B2A9B316982}" srcId="{9729417D-80FC-40A3-8DF3-9E488F9003CC}" destId="{76830838-A517-4B8C-9EB0-858DFD48A042}" srcOrd="3" destOrd="0" parTransId="{4A0C536E-4679-4D64-A7AF-69977FEE3B98}" sibTransId="{103A1106-9F51-47F7-B5AB-5257FDD78938}"/>
    <dgm:cxn modelId="{562ACB5C-7E8D-4A85-A47B-4F201AD4D062}" type="presOf" srcId="{907E317E-9C97-4843-ABC3-DB3031FBE526}" destId="{38D2C94B-7C8A-4F07-A14C-B2F908FE5045}" srcOrd="0" destOrd="0" presId="urn:microsoft.com/office/officeart/2005/8/layout/process1"/>
    <dgm:cxn modelId="{FD61BC65-BDB1-4DD5-94EB-FE8D39E0F471}" type="presOf" srcId="{05BFC3E6-902B-4C47-9A87-257E725076BF}" destId="{9E6C4BD1-5C37-455B-8751-F2775C4AF4F3}" srcOrd="0" destOrd="0" presId="urn:microsoft.com/office/officeart/2005/8/layout/process1"/>
    <dgm:cxn modelId="{4D3A724A-2C1E-4053-947A-258E061C7F5F}" type="presOf" srcId="{05BFC3E6-902B-4C47-9A87-257E725076BF}" destId="{3E2D5AF9-445B-43E0-A5C4-A170859CADE6}" srcOrd="1" destOrd="0" presId="urn:microsoft.com/office/officeart/2005/8/layout/process1"/>
    <dgm:cxn modelId="{D2257657-527C-4B44-AFB9-8EE2612B74A3}" type="presOf" srcId="{76830838-A517-4B8C-9EB0-858DFD48A042}" destId="{A37579FB-F990-4E7C-8463-0F25C837A6F7}" srcOrd="0" destOrd="0" presId="urn:microsoft.com/office/officeart/2005/8/layout/process1"/>
    <dgm:cxn modelId="{67C12A79-1DFC-4163-9E96-97D6FE32ACE7}" type="presOf" srcId="{B97F2DE4-4CD3-447C-8F1E-F9100CB301C2}" destId="{174B51BA-D04B-4CFD-8149-317D71D3D9C8}" srcOrd="1" destOrd="0" presId="urn:microsoft.com/office/officeart/2005/8/layout/process1"/>
    <dgm:cxn modelId="{14F3ED8B-38B6-455A-9457-38DEF0F113AC}" type="presOf" srcId="{33AD013D-76CA-4B53-B5F8-A417B2BD3A95}" destId="{7323D55D-FC2E-420B-9FF7-90E7F00FF494}" srcOrd="0" destOrd="0" presId="urn:microsoft.com/office/officeart/2005/8/layout/process1"/>
    <dgm:cxn modelId="{660DFAA1-382C-4E4E-B02F-DE2BA460018C}" type="presOf" srcId="{103A1106-9F51-47F7-B5AB-5257FDD78938}" destId="{FB9B75A8-B108-45F8-A663-CEAFBEFCD000}" srcOrd="0" destOrd="0" presId="urn:microsoft.com/office/officeart/2005/8/layout/process1"/>
    <dgm:cxn modelId="{72246BB7-56F8-4795-A9AD-E62131FEC7FB}" type="presOf" srcId="{F666B98A-0396-4A28-98FD-CA5FEB3311F9}" destId="{7869D310-4A8F-496C-A1E8-2648C67B068A}" srcOrd="1" destOrd="0" presId="urn:microsoft.com/office/officeart/2005/8/layout/process1"/>
    <dgm:cxn modelId="{9D7F6DCA-A70E-4334-A071-8093ED419386}" type="presOf" srcId="{A0E6FE5A-30FE-42AC-B481-46BB74258535}" destId="{8B7C431C-2E5C-4638-BCF4-4C09D6FD6EC7}" srcOrd="0" destOrd="0" presId="urn:microsoft.com/office/officeart/2005/8/layout/process1"/>
    <dgm:cxn modelId="{8A2929CC-2C91-49F2-B0AA-CD17050F620E}" srcId="{9729417D-80FC-40A3-8DF3-9E488F9003CC}" destId="{33AD013D-76CA-4B53-B5F8-A417B2BD3A95}" srcOrd="2" destOrd="0" parTransId="{A7E71AAD-7DC1-4247-83E6-66E5FDA2961B}" sibTransId="{B97F2DE4-4CD3-447C-8F1E-F9100CB301C2}"/>
    <dgm:cxn modelId="{0755BAD8-E409-4CC7-9C20-CE0B70AB0A10}" srcId="{9729417D-80FC-40A3-8DF3-9E488F9003CC}" destId="{907E317E-9C97-4843-ABC3-DB3031FBE526}" srcOrd="1" destOrd="0" parTransId="{958E529F-6F2D-48BE-AEE0-C853248FCEE8}" sibTransId="{05BFC3E6-902B-4C47-9A87-257E725076BF}"/>
    <dgm:cxn modelId="{FE3546DD-13B7-42BA-BF79-80554EF72C15}" srcId="{9729417D-80FC-40A3-8DF3-9E488F9003CC}" destId="{D98C859D-94BC-4EFA-AF37-035D316D55E5}" srcOrd="4" destOrd="0" parTransId="{FB26ACED-1C77-498A-855B-12FD93473087}" sibTransId="{EA8C0E1C-E3DB-450E-BFAF-D0D77753D5A2}"/>
    <dgm:cxn modelId="{492BA3ED-1A49-4491-84A8-1408DC8F0617}" srcId="{9729417D-80FC-40A3-8DF3-9E488F9003CC}" destId="{A0E6FE5A-30FE-42AC-B481-46BB74258535}" srcOrd="0" destOrd="0" parTransId="{0AAEE696-57CD-476E-A6D9-89D3F954583C}" sibTransId="{F666B98A-0396-4A28-98FD-CA5FEB3311F9}"/>
    <dgm:cxn modelId="{C0E149F6-661C-4129-97BE-4BC740DF2D3B}" type="presOf" srcId="{F666B98A-0396-4A28-98FD-CA5FEB3311F9}" destId="{2A01297A-E886-44B7-BBCE-43499CAE78E5}" srcOrd="0" destOrd="0" presId="urn:microsoft.com/office/officeart/2005/8/layout/process1"/>
    <dgm:cxn modelId="{FD5EC7F7-10FD-4686-A7EE-8A25ACDC232F}" type="presParOf" srcId="{17C7DC5E-0C9C-4018-B2DF-5C971E1DBCE2}" destId="{8B7C431C-2E5C-4638-BCF4-4C09D6FD6EC7}" srcOrd="0" destOrd="0" presId="urn:microsoft.com/office/officeart/2005/8/layout/process1"/>
    <dgm:cxn modelId="{CA67C120-69DA-488B-A957-164373E8A859}" type="presParOf" srcId="{17C7DC5E-0C9C-4018-B2DF-5C971E1DBCE2}" destId="{2A01297A-E886-44B7-BBCE-43499CAE78E5}" srcOrd="1" destOrd="0" presId="urn:microsoft.com/office/officeart/2005/8/layout/process1"/>
    <dgm:cxn modelId="{EA05DF5F-4688-42FE-868B-AB970DFC9B5B}" type="presParOf" srcId="{2A01297A-E886-44B7-BBCE-43499CAE78E5}" destId="{7869D310-4A8F-496C-A1E8-2648C67B068A}" srcOrd="0" destOrd="0" presId="urn:microsoft.com/office/officeart/2005/8/layout/process1"/>
    <dgm:cxn modelId="{B3B44386-ED81-4BB0-92B3-DD0FDE13A51B}" type="presParOf" srcId="{17C7DC5E-0C9C-4018-B2DF-5C971E1DBCE2}" destId="{38D2C94B-7C8A-4F07-A14C-B2F908FE5045}" srcOrd="2" destOrd="0" presId="urn:microsoft.com/office/officeart/2005/8/layout/process1"/>
    <dgm:cxn modelId="{5A175BA2-63C9-4C19-A0BB-8ACE82F075A7}" type="presParOf" srcId="{17C7DC5E-0C9C-4018-B2DF-5C971E1DBCE2}" destId="{9E6C4BD1-5C37-455B-8751-F2775C4AF4F3}" srcOrd="3" destOrd="0" presId="urn:microsoft.com/office/officeart/2005/8/layout/process1"/>
    <dgm:cxn modelId="{63CD5C19-743D-4A33-8795-5E692F0A70E0}" type="presParOf" srcId="{9E6C4BD1-5C37-455B-8751-F2775C4AF4F3}" destId="{3E2D5AF9-445B-43E0-A5C4-A170859CADE6}" srcOrd="0" destOrd="0" presId="urn:microsoft.com/office/officeart/2005/8/layout/process1"/>
    <dgm:cxn modelId="{7BE9C671-4C17-4C70-91FA-A56CE82A4521}" type="presParOf" srcId="{17C7DC5E-0C9C-4018-B2DF-5C971E1DBCE2}" destId="{7323D55D-FC2E-420B-9FF7-90E7F00FF494}" srcOrd="4" destOrd="0" presId="urn:microsoft.com/office/officeart/2005/8/layout/process1"/>
    <dgm:cxn modelId="{B377FCA6-D943-4D91-A119-44D84180F45D}" type="presParOf" srcId="{17C7DC5E-0C9C-4018-B2DF-5C971E1DBCE2}" destId="{42BF92D1-B940-4C49-8168-9EAF5E49CE70}" srcOrd="5" destOrd="0" presId="urn:microsoft.com/office/officeart/2005/8/layout/process1"/>
    <dgm:cxn modelId="{E70FF068-E896-4ABF-81D1-9F4A843EAD30}" type="presParOf" srcId="{42BF92D1-B940-4C49-8168-9EAF5E49CE70}" destId="{174B51BA-D04B-4CFD-8149-317D71D3D9C8}" srcOrd="0" destOrd="0" presId="urn:microsoft.com/office/officeart/2005/8/layout/process1"/>
    <dgm:cxn modelId="{119C0D02-6BEF-4F3A-8F00-3754D7F0DA4F}" type="presParOf" srcId="{17C7DC5E-0C9C-4018-B2DF-5C971E1DBCE2}" destId="{A37579FB-F990-4E7C-8463-0F25C837A6F7}" srcOrd="6" destOrd="0" presId="urn:microsoft.com/office/officeart/2005/8/layout/process1"/>
    <dgm:cxn modelId="{7867A099-C472-4887-B5D7-2E93053DE642}" type="presParOf" srcId="{17C7DC5E-0C9C-4018-B2DF-5C971E1DBCE2}" destId="{FB9B75A8-B108-45F8-A663-CEAFBEFCD000}" srcOrd="7" destOrd="0" presId="urn:microsoft.com/office/officeart/2005/8/layout/process1"/>
    <dgm:cxn modelId="{D0926AC9-9F64-4780-9717-4C10DF30F2A0}" type="presParOf" srcId="{FB9B75A8-B108-45F8-A663-CEAFBEFCD000}" destId="{E1EA27F6-3885-4A0B-918A-F6D0C0BE41BD}" srcOrd="0" destOrd="0" presId="urn:microsoft.com/office/officeart/2005/8/layout/process1"/>
    <dgm:cxn modelId="{0C6F8001-6CEB-4D95-B79E-9B93D8163457}" type="presParOf" srcId="{17C7DC5E-0C9C-4018-B2DF-5C971E1DBCE2}" destId="{0BA1446E-6F4B-4391-BB66-F182DDFE300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93B2C-5AC1-4C27-A18E-084E2B5CF995}">
      <dsp:nvSpPr>
        <dsp:cNvPr id="0" name=""/>
        <dsp:cNvSpPr/>
      </dsp:nvSpPr>
      <dsp:spPr>
        <a:xfrm>
          <a:off x="1059029"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Make API request to SpaceX API endpoint</a:t>
          </a:r>
        </a:p>
      </dsp:txBody>
      <dsp:txXfrm>
        <a:off x="1086958" y="29774"/>
        <a:ext cx="1533446" cy="897724"/>
      </dsp:txXfrm>
    </dsp:sp>
    <dsp:sp modelId="{03E9A0B5-4E44-4CE4-B917-F45C384F46E3}">
      <dsp:nvSpPr>
        <dsp:cNvPr id="0" name=""/>
        <dsp:cNvSpPr/>
      </dsp:nvSpPr>
      <dsp:spPr>
        <a:xfrm>
          <a:off x="2788193" y="281562"/>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a:off x="2788193" y="360391"/>
        <a:ext cx="235852" cy="236489"/>
      </dsp:txXfrm>
    </dsp:sp>
    <dsp:sp modelId="{E21D75EC-3A9F-49BE-985E-AC3EB4890FEA}">
      <dsp:nvSpPr>
        <dsp:cNvPr id="0" name=""/>
        <dsp:cNvSpPr/>
      </dsp:nvSpPr>
      <dsp:spPr>
        <a:xfrm>
          <a:off x="3284056"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Parse the JSON response to </a:t>
          </a:r>
          <a:r>
            <a:rPr lang="en-US" sz="1200" b="0" i="0" kern="1200" dirty="0">
              <a:latin typeface="+mn-lt"/>
            </a:rPr>
            <a:t>Pandas </a:t>
          </a:r>
          <a:r>
            <a:rPr lang="en-US" sz="1200" kern="1200" dirty="0">
              <a:latin typeface="+mn-lt"/>
            </a:rPr>
            <a:t>data frame</a:t>
          </a:r>
        </a:p>
      </dsp:txBody>
      <dsp:txXfrm>
        <a:off x="3311985" y="29774"/>
        <a:ext cx="1533446" cy="897724"/>
      </dsp:txXfrm>
    </dsp:sp>
    <dsp:sp modelId="{4A4ACB5D-80B1-463C-A8C7-32C5F88F7711}">
      <dsp:nvSpPr>
        <dsp:cNvPr id="0" name=""/>
        <dsp:cNvSpPr/>
      </dsp:nvSpPr>
      <dsp:spPr>
        <a:xfrm>
          <a:off x="5013220" y="281562"/>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a:off x="5013220" y="360391"/>
        <a:ext cx="235852" cy="236489"/>
      </dsp:txXfrm>
    </dsp:sp>
    <dsp:sp modelId="{9D77248D-6604-4F1B-964E-1D4DCFC396E2}">
      <dsp:nvSpPr>
        <dsp:cNvPr id="0" name=""/>
        <dsp:cNvSpPr/>
      </dsp:nvSpPr>
      <dsp:spPr>
        <a:xfrm>
          <a:off x="5509083"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Keep key columns and remove irrelevant records</a:t>
          </a:r>
        </a:p>
      </dsp:txBody>
      <dsp:txXfrm>
        <a:off x="5537012" y="29774"/>
        <a:ext cx="1533446" cy="897724"/>
      </dsp:txXfrm>
    </dsp:sp>
    <dsp:sp modelId="{F2E8CD8D-D4C0-400D-AAA5-E39C8E8324DB}">
      <dsp:nvSpPr>
        <dsp:cNvPr id="0" name=""/>
        <dsp:cNvSpPr/>
      </dsp:nvSpPr>
      <dsp:spPr>
        <a:xfrm>
          <a:off x="7238247" y="281562"/>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a:off x="7238247" y="360391"/>
        <a:ext cx="235852" cy="236489"/>
      </dsp:txXfrm>
    </dsp:sp>
    <dsp:sp modelId="{FA045130-A58F-4F34-AAF7-E07B5293F7F5}">
      <dsp:nvSpPr>
        <dsp:cNvPr id="0" name=""/>
        <dsp:cNvSpPr/>
      </dsp:nvSpPr>
      <dsp:spPr>
        <a:xfrm>
          <a:off x="7734110"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Make API request to extract additional details for Payloads, core, Launchpad, etc. by their ID</a:t>
          </a:r>
        </a:p>
      </dsp:txBody>
      <dsp:txXfrm>
        <a:off x="7762039" y="29774"/>
        <a:ext cx="1533446" cy="897724"/>
      </dsp:txXfrm>
    </dsp:sp>
    <dsp:sp modelId="{B8C4548A-0566-4118-8DEB-D67EC0043324}">
      <dsp:nvSpPr>
        <dsp:cNvPr id="0" name=""/>
        <dsp:cNvSpPr/>
      </dsp:nvSpPr>
      <dsp:spPr>
        <a:xfrm rot="5400000">
          <a:off x="8360296" y="1066679"/>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5400000">
        <a:off x="8410518" y="1095286"/>
        <a:ext cx="236489" cy="235852"/>
      </dsp:txXfrm>
    </dsp:sp>
    <dsp:sp modelId="{2E96C641-F9F8-48E4-ABA7-19953B119790}">
      <dsp:nvSpPr>
        <dsp:cNvPr id="0" name=""/>
        <dsp:cNvSpPr/>
      </dsp:nvSpPr>
      <dsp:spPr>
        <a:xfrm>
          <a:off x="7734110"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Combine all extracted data into one data frame</a:t>
          </a:r>
        </a:p>
      </dsp:txBody>
      <dsp:txXfrm>
        <a:off x="7762039" y="1619078"/>
        <a:ext cx="1533446" cy="897724"/>
      </dsp:txXfrm>
    </dsp:sp>
    <dsp:sp modelId="{3B7FD70F-315B-4D18-8560-1928B41CB56C}">
      <dsp:nvSpPr>
        <dsp:cNvPr id="0" name=""/>
        <dsp:cNvSpPr/>
      </dsp:nvSpPr>
      <dsp:spPr>
        <a:xfrm rot="10800000">
          <a:off x="7257318" y="1870867"/>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10800000">
        <a:off x="7358398" y="1949696"/>
        <a:ext cx="235852" cy="236489"/>
      </dsp:txXfrm>
    </dsp:sp>
    <dsp:sp modelId="{0D730961-1E71-4840-91EF-D2F3FA45FA69}">
      <dsp:nvSpPr>
        <dsp:cNvPr id="0" name=""/>
        <dsp:cNvSpPr/>
      </dsp:nvSpPr>
      <dsp:spPr>
        <a:xfrm>
          <a:off x="5509083"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Filter the data frame to include only Falcon 9 records</a:t>
          </a:r>
        </a:p>
      </dsp:txBody>
      <dsp:txXfrm>
        <a:off x="5537012" y="1619078"/>
        <a:ext cx="1533446" cy="897724"/>
      </dsp:txXfrm>
    </dsp:sp>
    <dsp:sp modelId="{F4BBAEFE-782E-44E6-A6FA-23421A526CDF}">
      <dsp:nvSpPr>
        <dsp:cNvPr id="0" name=""/>
        <dsp:cNvSpPr/>
      </dsp:nvSpPr>
      <dsp:spPr>
        <a:xfrm rot="10800000">
          <a:off x="5032292" y="1870867"/>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10800000">
        <a:off x="5133372" y="1949696"/>
        <a:ext cx="235852" cy="236489"/>
      </dsp:txXfrm>
    </dsp:sp>
    <dsp:sp modelId="{E6578F16-7D94-4F5F-BEEE-48DAE3FAF5C0}">
      <dsp:nvSpPr>
        <dsp:cNvPr id="0" name=""/>
        <dsp:cNvSpPr/>
      </dsp:nvSpPr>
      <dsp:spPr>
        <a:xfrm>
          <a:off x="3284056"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Deal with missing values – Impute missing Payload Mass with its mean value</a:t>
          </a:r>
        </a:p>
      </dsp:txBody>
      <dsp:txXfrm>
        <a:off x="3311985" y="1619078"/>
        <a:ext cx="1533446" cy="897724"/>
      </dsp:txXfrm>
    </dsp:sp>
    <dsp:sp modelId="{07479397-33C1-4566-BBFF-8961CDFD121C}">
      <dsp:nvSpPr>
        <dsp:cNvPr id="0" name=""/>
        <dsp:cNvSpPr/>
      </dsp:nvSpPr>
      <dsp:spPr>
        <a:xfrm rot="10800000">
          <a:off x="2807265" y="1870867"/>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10800000">
        <a:off x="2908345" y="1949696"/>
        <a:ext cx="235852" cy="236489"/>
      </dsp:txXfrm>
    </dsp:sp>
    <dsp:sp modelId="{B1A067DE-CFAF-4AFE-8DF3-FE18EC8EB994}">
      <dsp:nvSpPr>
        <dsp:cNvPr id="0" name=""/>
        <dsp:cNvSpPr/>
      </dsp:nvSpPr>
      <dsp:spPr>
        <a:xfrm>
          <a:off x="1059029"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Export data frame as csv file for future steps</a:t>
          </a:r>
        </a:p>
      </dsp:txBody>
      <dsp:txXfrm>
        <a:off x="1086958" y="1619078"/>
        <a:ext cx="1533446" cy="8977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CEC10-7292-4D4F-B0EF-797F9A481460}">
      <dsp:nvSpPr>
        <dsp:cNvPr id="0" name=""/>
        <dsp:cNvSpPr/>
      </dsp:nvSpPr>
      <dsp:spPr>
        <a:xfrm>
          <a:off x="935494" y="1662"/>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Make HTTP request to Wiki page</a:t>
          </a:r>
        </a:p>
      </dsp:txBody>
      <dsp:txXfrm>
        <a:off x="973733" y="39901"/>
        <a:ext cx="2099493" cy="1229104"/>
      </dsp:txXfrm>
    </dsp:sp>
    <dsp:sp modelId="{A9240559-EB18-4CA6-BDCC-98A28C6E2C9A}">
      <dsp:nvSpPr>
        <dsp:cNvPr id="0" name=""/>
        <dsp:cNvSpPr/>
      </dsp:nvSpPr>
      <dsp:spPr>
        <a:xfrm>
          <a:off x="3302951" y="384633"/>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3302951" y="492561"/>
        <a:ext cx="322914" cy="323784"/>
      </dsp:txXfrm>
    </dsp:sp>
    <dsp:sp modelId="{1C69ED2E-BBBF-4057-B0EA-A662E7ADE43A}">
      <dsp:nvSpPr>
        <dsp:cNvPr id="0" name=""/>
        <dsp:cNvSpPr/>
      </dsp:nvSpPr>
      <dsp:spPr>
        <a:xfrm>
          <a:off x="3981854" y="1662"/>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Create </a:t>
          </a:r>
          <a:r>
            <a:rPr lang="en-US" sz="1500" kern="1200" dirty="0" err="1">
              <a:latin typeface="+mn-lt"/>
            </a:rPr>
            <a:t>BeautifulSoup</a:t>
          </a:r>
          <a:r>
            <a:rPr lang="en-US" sz="1500" kern="1200" dirty="0">
              <a:latin typeface="+mn-lt"/>
            </a:rPr>
            <a:t> object from the HTML response</a:t>
          </a:r>
        </a:p>
      </dsp:txBody>
      <dsp:txXfrm>
        <a:off x="4020093" y="39901"/>
        <a:ext cx="2099493" cy="1229104"/>
      </dsp:txXfrm>
    </dsp:sp>
    <dsp:sp modelId="{7FEA1390-EA3A-42B1-B94A-365587DA2D9B}">
      <dsp:nvSpPr>
        <dsp:cNvPr id="0" name=""/>
        <dsp:cNvSpPr/>
      </dsp:nvSpPr>
      <dsp:spPr>
        <a:xfrm>
          <a:off x="6349311" y="384633"/>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6349311" y="492561"/>
        <a:ext cx="322914" cy="323784"/>
      </dsp:txXfrm>
    </dsp:sp>
    <dsp:sp modelId="{854CED43-84A5-4E16-8EC1-A13FE02FA9C7}">
      <dsp:nvSpPr>
        <dsp:cNvPr id="0" name=""/>
        <dsp:cNvSpPr/>
      </dsp:nvSpPr>
      <dsp:spPr>
        <a:xfrm>
          <a:off x="7028214" y="1662"/>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Extract all column names from the HTML table header</a:t>
          </a:r>
          <a:endParaRPr lang="en-US" sz="1500" kern="1200" dirty="0">
            <a:latin typeface="+mn-lt"/>
          </a:endParaRPr>
        </a:p>
      </dsp:txBody>
      <dsp:txXfrm>
        <a:off x="7066453" y="39901"/>
        <a:ext cx="2099493" cy="1229104"/>
      </dsp:txXfrm>
    </dsp:sp>
    <dsp:sp modelId="{F5AA3C1C-A969-4477-B281-CB565ACC325A}">
      <dsp:nvSpPr>
        <dsp:cNvPr id="0" name=""/>
        <dsp:cNvSpPr/>
      </dsp:nvSpPr>
      <dsp:spPr>
        <a:xfrm rot="5400000">
          <a:off x="7885546" y="1459563"/>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rot="-5400000">
        <a:off x="7954307" y="1498731"/>
        <a:ext cx="323784" cy="322914"/>
      </dsp:txXfrm>
    </dsp:sp>
    <dsp:sp modelId="{89C91581-8B7C-474B-81D5-1B4904D9B973}">
      <dsp:nvSpPr>
        <dsp:cNvPr id="0" name=""/>
        <dsp:cNvSpPr/>
      </dsp:nvSpPr>
      <dsp:spPr>
        <a:xfrm>
          <a:off x="7028214" y="2177633"/>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Create a </a:t>
          </a:r>
          <a:r>
            <a:rPr lang="en-US" sz="1500" kern="1200" dirty="0">
              <a:latin typeface="+mn-lt"/>
            </a:rPr>
            <a:t>data frame </a:t>
          </a:r>
          <a:r>
            <a:rPr lang="en-US" sz="1500" b="0" i="0" kern="1200" dirty="0">
              <a:latin typeface="+mn-lt"/>
            </a:rPr>
            <a:t> from the columns parsed</a:t>
          </a:r>
          <a:endParaRPr lang="en-US" sz="1500" kern="1200" dirty="0">
            <a:latin typeface="+mn-lt"/>
          </a:endParaRPr>
        </a:p>
      </dsp:txBody>
      <dsp:txXfrm>
        <a:off x="7066453" y="2215872"/>
        <a:ext cx="2099493" cy="1229104"/>
      </dsp:txXfrm>
    </dsp:sp>
    <dsp:sp modelId="{40A6B567-7F53-4BB9-9CEB-D35E68DBAD51}">
      <dsp:nvSpPr>
        <dsp:cNvPr id="0" name=""/>
        <dsp:cNvSpPr/>
      </dsp:nvSpPr>
      <dsp:spPr>
        <a:xfrm rot="10800000">
          <a:off x="6375422" y="2560604"/>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rot="10800000">
        <a:off x="6513813" y="2668532"/>
        <a:ext cx="322914" cy="323784"/>
      </dsp:txXfrm>
    </dsp:sp>
    <dsp:sp modelId="{6EAC3C57-D4F0-44A4-8801-7716620F58B3}">
      <dsp:nvSpPr>
        <dsp:cNvPr id="0" name=""/>
        <dsp:cNvSpPr/>
      </dsp:nvSpPr>
      <dsp:spPr>
        <a:xfrm>
          <a:off x="3981854" y="2177633"/>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Fill in </a:t>
          </a:r>
          <a:r>
            <a:rPr lang="en-US" sz="1500" b="0" i="0" kern="1200" dirty="0">
              <a:latin typeface="+mn-lt"/>
            </a:rPr>
            <a:t>the parsed launch record values</a:t>
          </a:r>
          <a:endParaRPr lang="en-US" sz="1500" kern="1200" dirty="0">
            <a:latin typeface="+mn-lt"/>
          </a:endParaRPr>
        </a:p>
      </dsp:txBody>
      <dsp:txXfrm>
        <a:off x="4020093" y="2215872"/>
        <a:ext cx="2099493" cy="1229104"/>
      </dsp:txXfrm>
    </dsp:sp>
    <dsp:sp modelId="{8BA4DA60-8DB0-4820-A9F4-5C10D0385AA0}">
      <dsp:nvSpPr>
        <dsp:cNvPr id="0" name=""/>
        <dsp:cNvSpPr/>
      </dsp:nvSpPr>
      <dsp:spPr>
        <a:xfrm rot="10800000">
          <a:off x="3329062" y="2560604"/>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latin typeface="+mn-lt"/>
          </a:endParaRPr>
        </a:p>
      </dsp:txBody>
      <dsp:txXfrm rot="10800000">
        <a:off x="3467453" y="2668532"/>
        <a:ext cx="322914" cy="323784"/>
      </dsp:txXfrm>
    </dsp:sp>
    <dsp:sp modelId="{E362BBEF-C53B-4C7F-B8E8-356C90079584}">
      <dsp:nvSpPr>
        <dsp:cNvPr id="0" name=""/>
        <dsp:cNvSpPr/>
      </dsp:nvSpPr>
      <dsp:spPr>
        <a:xfrm>
          <a:off x="935494" y="2177633"/>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Export data frame as csv file for future steps</a:t>
          </a:r>
        </a:p>
      </dsp:txBody>
      <dsp:txXfrm>
        <a:off x="973733" y="2215872"/>
        <a:ext cx="2099493" cy="1229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C431C-2E5C-4638-BCF4-4C09D6FD6EC7}">
      <dsp:nvSpPr>
        <dsp:cNvPr id="0" name=""/>
        <dsp:cNvSpPr/>
      </dsp:nvSpPr>
      <dsp:spPr>
        <a:xfrm>
          <a:off x="5184"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Load the data set prepared in the Data Collection step</a:t>
          </a:r>
        </a:p>
      </dsp:txBody>
      <dsp:txXfrm>
        <a:off x="45345" y="360395"/>
        <a:ext cx="1526958" cy="1290889"/>
      </dsp:txXfrm>
    </dsp:sp>
    <dsp:sp modelId="{2A01297A-E886-44B7-BBCE-43499CAE78E5}">
      <dsp:nvSpPr>
        <dsp:cNvPr id="0" name=""/>
        <dsp:cNvSpPr/>
      </dsp:nvSpPr>
      <dsp:spPr>
        <a:xfrm>
          <a:off x="1773193"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1773193" y="886258"/>
        <a:ext cx="238520" cy="239163"/>
      </dsp:txXfrm>
    </dsp:sp>
    <dsp:sp modelId="{38D2C94B-7C8A-4F07-A14C-B2F908FE5045}">
      <dsp:nvSpPr>
        <dsp:cNvPr id="0" name=""/>
        <dsp:cNvSpPr/>
      </dsp:nvSpPr>
      <dsp:spPr>
        <a:xfrm>
          <a:off x="2255377"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Identify numerical and categorical columns</a:t>
          </a:r>
        </a:p>
      </dsp:txBody>
      <dsp:txXfrm>
        <a:off x="2295538" y="360395"/>
        <a:ext cx="1526958" cy="1290889"/>
      </dsp:txXfrm>
    </dsp:sp>
    <dsp:sp modelId="{9E6C4BD1-5C37-455B-8751-F2775C4AF4F3}">
      <dsp:nvSpPr>
        <dsp:cNvPr id="0" name=""/>
        <dsp:cNvSpPr/>
      </dsp:nvSpPr>
      <dsp:spPr>
        <a:xfrm>
          <a:off x="4023386"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4023386" y="886258"/>
        <a:ext cx="238520" cy="239163"/>
      </dsp:txXfrm>
    </dsp:sp>
    <dsp:sp modelId="{7323D55D-FC2E-420B-9FF7-90E7F00FF494}">
      <dsp:nvSpPr>
        <dsp:cNvPr id="0" name=""/>
        <dsp:cNvSpPr/>
      </dsp:nvSpPr>
      <dsp:spPr>
        <a:xfrm>
          <a:off x="4505570"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Calculate the number of occurrence of each value for key categorical columns</a:t>
          </a:r>
        </a:p>
      </dsp:txBody>
      <dsp:txXfrm>
        <a:off x="4545731" y="360395"/>
        <a:ext cx="1526958" cy="1290889"/>
      </dsp:txXfrm>
    </dsp:sp>
    <dsp:sp modelId="{42BF92D1-B940-4C49-8168-9EAF5E49CE70}">
      <dsp:nvSpPr>
        <dsp:cNvPr id="0" name=""/>
        <dsp:cNvSpPr/>
      </dsp:nvSpPr>
      <dsp:spPr>
        <a:xfrm>
          <a:off x="6273578"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6273578" y="886258"/>
        <a:ext cx="238520" cy="239163"/>
      </dsp:txXfrm>
    </dsp:sp>
    <dsp:sp modelId="{A37579FB-F990-4E7C-8463-0F25C837A6F7}">
      <dsp:nvSpPr>
        <dsp:cNvPr id="0" name=""/>
        <dsp:cNvSpPr/>
      </dsp:nvSpPr>
      <dsp:spPr>
        <a:xfrm>
          <a:off x="6755762"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Group different Outcomes to create binary Success/Failure label</a:t>
          </a:r>
          <a:endParaRPr lang="en-US" sz="1500" kern="1200" dirty="0">
            <a:latin typeface="+mn-lt"/>
          </a:endParaRPr>
        </a:p>
      </dsp:txBody>
      <dsp:txXfrm>
        <a:off x="6795923" y="360395"/>
        <a:ext cx="1526958" cy="1290889"/>
      </dsp:txXfrm>
    </dsp:sp>
    <dsp:sp modelId="{FB9B75A8-B108-45F8-A663-CEAFBEFCD000}">
      <dsp:nvSpPr>
        <dsp:cNvPr id="0" name=""/>
        <dsp:cNvSpPr/>
      </dsp:nvSpPr>
      <dsp:spPr>
        <a:xfrm>
          <a:off x="8523771"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8523771" y="886258"/>
        <a:ext cx="238520" cy="239163"/>
      </dsp:txXfrm>
    </dsp:sp>
    <dsp:sp modelId="{0BA1446E-6F4B-4391-BB66-F182DDFE300E}">
      <dsp:nvSpPr>
        <dsp:cNvPr id="0" name=""/>
        <dsp:cNvSpPr/>
      </dsp:nvSpPr>
      <dsp:spPr>
        <a:xfrm>
          <a:off x="9005955"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Export data frame as csv file for future steps</a:t>
          </a:r>
        </a:p>
      </dsp:txBody>
      <dsp:txXfrm>
        <a:off x="9046116" y="360395"/>
        <a:ext cx="1526958" cy="12908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57982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42CF8-88CB-F4E4-3C73-2B4B572EE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750F9-48B5-4C40-9718-D361E76BA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5FC95-BB1C-BCE4-6822-33E112C941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8911EF-3804-7EE0-74C9-05598D4E97BE}"/>
              </a:ext>
            </a:extLst>
          </p:cNvPr>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55615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15D19-6709-26AC-53AB-93C84A6A3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A1875-BBA6-95D1-5A8B-098D68650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18C17-E837-F772-7C95-7127C83E62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CA71CE-097B-C053-5D83-9BB745B957CF}"/>
              </a:ext>
            </a:extLst>
          </p:cNvPr>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791921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C1C40-C1D7-E106-C560-B48A72F2E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41CDA-4D19-11A3-7BC7-482F030BF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3C927-99DA-F8B4-24D1-C81E8505FD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D80104-7385-5D7F-6F33-7D0CB0FD8065}"/>
              </a:ext>
            </a:extLst>
          </p:cNvPr>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33817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55975-7D37-0ED4-F7E5-A88BF581D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C1CD3-04CD-3433-3DDD-3D5ADBAFFE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F5668-4557-F47F-5A3A-4A50289DA0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DAF40A-F99A-BA91-339A-AD0F407211B8}"/>
              </a:ext>
            </a:extLst>
          </p:cNvPr>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36461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84B06-BD6C-F65D-81DE-EEEDF08AB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8612A-96C4-97F5-9243-6205EAE1F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3092A6-B876-8659-7A71-08634CF07A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349EF-49CC-3F81-D5AE-A5A40107E4F7}"/>
              </a:ext>
            </a:extLst>
          </p:cNvPr>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876814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499085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75866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27894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0647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9A730-94F4-77FE-54F8-2BD42FA7A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59C08-F517-A02D-FD79-0B43DEC50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D24D4-1E47-AF8F-C2E7-4762C5235C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81E2DD-A105-4CE8-016F-4C8B367D6633}"/>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1551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656191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YanranChen/IBM-Data-Science/blob/c3c5f3f50107e35a4f07db35f470151bff6de88f/C10_Applied_Data_Science_Capstone/M1_Intro/M1Lab3_spacex-data-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anranChen/IBM-Data-Science/blob/c3c5f3f50107e35a4f07db35f470151bff6de88f/C10_Applied_Data_Science_Capstone/M2_EDA/M2Lab2_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anranChen/IBM-Data-Science/blob/c3c5f3f50107e35a4f07db35f470151bff6de88f/C10_Applied_Data_Science_Capstone/M2_EDA/M2Lab2_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anranChen/IBM-Data-Science/blob/94e74e4e8c5d34948c4b50edc6c63ecc8a016671/C10_Applied_Data_Science_Capstone/M3_Interactive_Analytics_and_Dashboards/M3Lab1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YanranChen/IBM-Data-Science/blob/e015b4f5550ba765862874772b58cb7bdc1cbdc4/C10_Applied_Data_Science_Capstone/M3_Interactive_Analytics_and_Dashboards/M3Lab2_spacex-dash-app.py"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2.png"/><Relationship Id="rId3" Type="http://schemas.openxmlformats.org/officeDocument/2006/relationships/hyperlink" Target="https://github.com/YanranChen/IBM-Data-Science/blob/fc8503bf93ebcfa5b6681a3e4854b595e96db2ff/C10_Applied_Data_Science_Capstone/M4_Predictive_Analysis/M4Lab1_SpaceX_Machine_Learning_Prediction.ipynb" TargetMode="External"/><Relationship Id="rId7" Type="http://schemas.openxmlformats.org/officeDocument/2006/relationships/image" Target="../media/image8.png"/><Relationship Id="rId12" Type="http://schemas.openxmlformats.org/officeDocument/2006/relationships/chart" Target="../charts/chart5.xml"/><Relationship Id="rId2" Type="http://schemas.openxmlformats.org/officeDocument/2006/relationships/image" Target="../media/image3.png"/><Relationship Id="rId16" Type="http://schemas.openxmlformats.org/officeDocument/2006/relationships/image" Target="../media/image15.svg"/><Relationship Id="rId1" Type="http://schemas.openxmlformats.org/officeDocument/2006/relationships/slideLayout" Target="../slideLayouts/slideLayout1.xml"/><Relationship Id="rId6" Type="http://schemas.openxmlformats.org/officeDocument/2006/relationships/chart" Target="../charts/chart3.xml"/><Relationship Id="rId11" Type="http://schemas.openxmlformats.org/officeDocument/2006/relationships/chart" Target="../charts/chart4.xml"/><Relationship Id="rId5" Type="http://schemas.openxmlformats.org/officeDocument/2006/relationships/chart" Target="../charts/chart2.xml"/><Relationship Id="rId1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chart" Target="../charts/chart1.xml"/><Relationship Id="rId9" Type="http://schemas.openxmlformats.org/officeDocument/2006/relationships/image" Target="../media/image10.png"/><Relationship Id="rId1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YanranChen/IBM-Data-Science/blob/fc8503bf93ebcfa5b6681a3e4854b595e96db2ff/C10_Applied_Data_Science_Capstone/M4_Predictive_Analysis/M4Lab1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YanranChen/IBM-Data-Science/blob/fc8503bf93ebcfa5b6681a3e4854b595e96db2ff/C10_Applied_Data_Science_Capstone/M4_Predictive_Analysis/M4Lab1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openxmlformats.org/officeDocument/2006/relationships/hyperlink" Target="https://github.com/YanranChen/IBM-Data-Science/blob/534e8e398294fa5f8cb53a936c0fab417b336554/C10_Applied_Data_Science_Capstone/M1_Intro/M1Lab1_spacex-data-collection-api.ipynb"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YanranChen/IBM-Data-Science/blob/534e8e398294fa5f8cb53a936c0fab417b336554/C10_Applied_Data_Science_Capstone/M1_Intro/M1Lab2_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Yanran Chen</a:t>
            </a:r>
          </a:p>
          <a:p>
            <a:r>
              <a:rPr lang="en-US" dirty="0">
                <a:solidFill>
                  <a:schemeClr val="bg2"/>
                </a:solidFill>
                <a:latin typeface="Abadi" panose="020B0604020104020204" pitchFamily="34" charset="0"/>
                <a:ea typeface="SF Pro" pitchFamily="2" charset="0"/>
                <a:cs typeface="SF Pro" pitchFamily="2" charset="0"/>
              </a:rPr>
              <a:t>Sep 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BCCDC65-3405-CCBE-6BB2-61735E6BD372}"/>
              </a:ext>
            </a:extLst>
          </p:cNvPr>
          <p:cNvGraphicFramePr/>
          <p:nvPr>
            <p:extLst>
              <p:ext uri="{D42A27DB-BD31-4B8C-83A1-F6EECF244321}">
                <p14:modId xmlns:p14="http://schemas.microsoft.com/office/powerpoint/2010/main" val="327156998"/>
              </p:ext>
            </p:extLst>
          </p:nvPr>
        </p:nvGraphicFramePr>
        <p:xfrm>
          <a:off x="803567" y="1341120"/>
          <a:ext cx="10618421" cy="2011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5CCFF2D-D1EB-D6AB-EDAD-93FA7CB7783C}"/>
              </a:ext>
            </a:extLst>
          </p:cNvPr>
          <p:cNvSpPr txBox="1"/>
          <p:nvPr/>
        </p:nvSpPr>
        <p:spPr>
          <a:xfrm>
            <a:off x="905314" y="6163744"/>
            <a:ext cx="10381371" cy="461665"/>
          </a:xfrm>
          <a:prstGeom prst="rect">
            <a:avLst/>
          </a:prstGeom>
          <a:noFill/>
        </p:spPr>
        <p:txBody>
          <a:bodyPr wrap="square" rtlCol="0">
            <a:spAutoFit/>
          </a:bodyPr>
          <a:lstStyle/>
          <a:p>
            <a:r>
              <a:rPr lang="en-US" sz="1200" dirty="0"/>
              <a:t>See complete notebook on GitHub: </a:t>
            </a:r>
            <a:r>
              <a:rPr lang="en-US" sz="1200" dirty="0">
                <a:hlinkClick r:id="rId8"/>
              </a:rPr>
              <a:t>https://github.com/YanranChen/IBM-Data-Science/blob/c3c5f3f50107e35a4f07db35f470151bff6de88f/C10_Applied_Data_Science_Capstone/M1_Intro/M1Lab3_spacex-data-wrangling.ipynb</a:t>
            </a:r>
            <a:r>
              <a:rPr lang="en-US" sz="1200" dirty="0"/>
              <a:t> </a:t>
            </a:r>
          </a:p>
        </p:txBody>
      </p:sp>
      <p:sp>
        <p:nvSpPr>
          <p:cNvPr id="7" name="TextBox 6">
            <a:extLst>
              <a:ext uri="{FF2B5EF4-FFF2-40B4-BE49-F238E27FC236}">
                <a16:creationId xmlns:a16="http://schemas.microsoft.com/office/drawing/2014/main" id="{DBD8593F-2807-3E12-7656-8EC97D2735D7}"/>
              </a:ext>
            </a:extLst>
          </p:cNvPr>
          <p:cNvSpPr txBox="1"/>
          <p:nvPr/>
        </p:nvSpPr>
        <p:spPr>
          <a:xfrm>
            <a:off x="0" y="3967475"/>
            <a:ext cx="5960697" cy="338554"/>
          </a:xfrm>
          <a:prstGeom prst="rect">
            <a:avLst/>
          </a:prstGeom>
          <a:noFill/>
        </p:spPr>
        <p:txBody>
          <a:bodyPr wrap="square">
            <a:spAutoFit/>
          </a:bodyPr>
          <a:lstStyle/>
          <a:p>
            <a:r>
              <a:rPr lang="en-US" sz="1600" dirty="0">
                <a:solidFill>
                  <a:srgbClr val="0B49CB"/>
                </a:solidFill>
              </a:rPr>
              <a:t>What the dataset looks like after data wrangling</a:t>
            </a:r>
            <a:endParaRPr lang="en-US" sz="1600" dirty="0"/>
          </a:p>
        </p:txBody>
      </p:sp>
      <p:pic>
        <p:nvPicPr>
          <p:cNvPr id="10" name="Picture 9">
            <a:extLst>
              <a:ext uri="{FF2B5EF4-FFF2-40B4-BE49-F238E27FC236}">
                <a16:creationId xmlns:a16="http://schemas.microsoft.com/office/drawing/2014/main" id="{A969DE65-B45F-6515-D26F-81EB6C08BDC8}"/>
              </a:ext>
            </a:extLst>
          </p:cNvPr>
          <p:cNvPicPr>
            <a:picLocks noChangeAspect="1"/>
          </p:cNvPicPr>
          <p:nvPr/>
        </p:nvPicPr>
        <p:blipFill>
          <a:blip r:embed="rId9"/>
          <a:stretch>
            <a:fillRect/>
          </a:stretch>
        </p:blipFill>
        <p:spPr>
          <a:xfrm>
            <a:off x="58749" y="4355403"/>
            <a:ext cx="12074502" cy="167017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
        <p:nvSpPr>
          <p:cNvPr id="2" name="Content Placeholder 4">
            <a:extLst>
              <a:ext uri="{FF2B5EF4-FFF2-40B4-BE49-F238E27FC236}">
                <a16:creationId xmlns:a16="http://schemas.microsoft.com/office/drawing/2014/main" id="{FBE683B9-0E70-EEA5-EA0D-EDD224DE05B8}"/>
              </a:ext>
            </a:extLst>
          </p:cNvPr>
          <p:cNvSpPr txBox="1">
            <a:spLocks/>
          </p:cNvSpPr>
          <p:nvPr/>
        </p:nvSpPr>
        <p:spPr>
          <a:xfrm>
            <a:off x="770011" y="1402958"/>
            <a:ext cx="1068796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600" dirty="0"/>
              <a:t>To uncover patterns and relationships within the SpaceX launch dataset, 6 targeted visualizations were created  to address, each addressing a specific analytical question and reveal insights about launch outcomes, payloads, and orbital strategies.</a:t>
            </a:r>
          </a:p>
          <a:p>
            <a:pPr marL="342900" indent="-342900">
              <a:lnSpc>
                <a:spcPct val="100000"/>
              </a:lnSpc>
              <a:spcBef>
                <a:spcPts val="600"/>
              </a:spcBef>
              <a:buFont typeface="+mj-lt"/>
              <a:buAutoNum type="arabicPeriod"/>
            </a:pPr>
            <a:r>
              <a:rPr lang="en-US" sz="1600" b="1" dirty="0"/>
              <a:t>Flight Number vs. Launch Site:</a:t>
            </a:r>
            <a:r>
              <a:rPr lang="en-US" sz="1600" dirty="0"/>
              <a:t> A scatter plot was used to examine how launch sites varied across sequential launch attempts (represented by flight number and how this progression correlated with success rates. This helped highlight the technological maturity and reliability trends over time at each location.</a:t>
            </a:r>
          </a:p>
          <a:p>
            <a:pPr marL="342900" indent="-342900">
              <a:lnSpc>
                <a:spcPct val="100000"/>
              </a:lnSpc>
              <a:spcBef>
                <a:spcPts val="600"/>
              </a:spcBef>
              <a:buFont typeface="+mj-lt"/>
              <a:buAutoNum type="arabicPeriod"/>
            </a:pPr>
            <a:r>
              <a:rPr lang="en-US" sz="1600" b="1" dirty="0"/>
              <a:t>Payload Mass vs. Launch Site:</a:t>
            </a:r>
            <a:r>
              <a:rPr lang="en-US" sz="1600" dirty="0"/>
              <a:t> A scatter plot explored how payload weight distributions differed by site and whether certain locations were associated with heavier or lighter missions. Overlaying launch outcomes provided insight into how mass and site jointly influenced success. </a:t>
            </a:r>
          </a:p>
          <a:p>
            <a:pPr marL="342900" indent="-342900">
              <a:lnSpc>
                <a:spcPct val="100000"/>
              </a:lnSpc>
              <a:spcBef>
                <a:spcPts val="600"/>
              </a:spcBef>
              <a:buFont typeface="+mj-lt"/>
              <a:buAutoNum type="arabicPeriod"/>
            </a:pPr>
            <a:r>
              <a:rPr lang="en-US" sz="1600" b="1" dirty="0"/>
              <a:t>Success Rate by Orbit Type:</a:t>
            </a:r>
            <a:r>
              <a:rPr lang="en-US" sz="1600" dirty="0"/>
              <a:t> A bar chart was used to compare the success rates across different orbital destinations (e.g., LEO, GTO, SSO). This visualization helped identify which orbit types were more reliably reached and which posed greater challenges. </a:t>
            </a:r>
          </a:p>
          <a:p>
            <a:pPr marL="342900" indent="-342900">
              <a:lnSpc>
                <a:spcPct val="100000"/>
              </a:lnSpc>
              <a:spcBef>
                <a:spcPts val="600"/>
              </a:spcBef>
              <a:buFont typeface="+mj-lt"/>
              <a:buAutoNum type="arabicPeriod"/>
            </a:pPr>
            <a:r>
              <a:rPr lang="en-US" sz="1600" b="1" dirty="0"/>
              <a:t>Flight Number vs. Orbit Type:</a:t>
            </a:r>
            <a:r>
              <a:rPr lang="en-US" sz="1600" dirty="0"/>
              <a:t> A scatter plot illustrated how the choice of orbit evolved over time, and how it affected success rate.</a:t>
            </a:r>
          </a:p>
          <a:p>
            <a:pPr marL="342900" indent="-342900">
              <a:lnSpc>
                <a:spcPct val="100000"/>
              </a:lnSpc>
              <a:spcBef>
                <a:spcPts val="600"/>
              </a:spcBef>
              <a:buFont typeface="+mj-lt"/>
              <a:buAutoNum type="arabicPeriod"/>
            </a:pPr>
            <a:r>
              <a:rPr lang="en-US" sz="1600" b="1" dirty="0"/>
              <a:t>Payload Mass vs. Orbit Type:</a:t>
            </a:r>
            <a:r>
              <a:rPr lang="en-US" sz="1600" dirty="0"/>
              <a:t> A scatter plot examined how payload weight varied across orbit types, helping to assess whether heavier payloads were more likely to be sent to specific orbits and how that impacted success. </a:t>
            </a:r>
          </a:p>
          <a:p>
            <a:pPr marL="342900" indent="-342900">
              <a:lnSpc>
                <a:spcPct val="100000"/>
              </a:lnSpc>
              <a:spcBef>
                <a:spcPts val="600"/>
              </a:spcBef>
              <a:buFont typeface="+mj-lt"/>
              <a:buAutoNum type="arabicPeriod"/>
            </a:pPr>
            <a:r>
              <a:rPr lang="en-US" sz="1600" b="1" dirty="0"/>
              <a:t>Yearly Success Rate Trend:</a:t>
            </a:r>
            <a:r>
              <a:rPr lang="en-US" sz="1600" dirty="0"/>
              <a:t> A line plot showed how launch success rates changed year by year, providing a clear view of SpaceX’s operational improvements and reliability growth over time.</a:t>
            </a:r>
          </a:p>
          <a:p>
            <a:pPr marL="342900" indent="-342900">
              <a:lnSpc>
                <a:spcPct val="100000"/>
              </a:lnSpc>
              <a:spcBef>
                <a:spcPts val="600"/>
              </a:spcBef>
              <a:buFont typeface="+mj-lt"/>
              <a:buAutoNum type="arabicPeriod"/>
            </a:pPr>
            <a:endParaRPr lang="en-US" sz="1600" dirty="0"/>
          </a:p>
        </p:txBody>
      </p:sp>
      <p:sp>
        <p:nvSpPr>
          <p:cNvPr id="8" name="TextBox 7">
            <a:extLst>
              <a:ext uri="{FF2B5EF4-FFF2-40B4-BE49-F238E27FC236}">
                <a16:creationId xmlns:a16="http://schemas.microsoft.com/office/drawing/2014/main" id="{CE7C4B7B-BAF2-8BC7-4820-72F76675BC2F}"/>
              </a:ext>
            </a:extLst>
          </p:cNvPr>
          <p:cNvSpPr txBox="1"/>
          <p:nvPr/>
        </p:nvSpPr>
        <p:spPr>
          <a:xfrm>
            <a:off x="905314" y="6163744"/>
            <a:ext cx="10381371" cy="461665"/>
          </a:xfrm>
          <a:prstGeom prst="rect">
            <a:avLst/>
          </a:prstGeom>
          <a:noFill/>
        </p:spPr>
        <p:txBody>
          <a:bodyPr wrap="square" rtlCol="0">
            <a:spAutoFit/>
          </a:bodyPr>
          <a:lstStyle/>
          <a:p>
            <a:r>
              <a:rPr lang="en-US" sz="1200" dirty="0"/>
              <a:t>Complete notebook for EDA can be found on GitHub: </a:t>
            </a:r>
            <a:r>
              <a:rPr lang="en-US" sz="1200" dirty="0">
                <a:hlinkClick r:id="rId3"/>
              </a:rPr>
              <a:t>https://github.com/YanranChen/IBM-Data-Science/blob/c3c5f3f50107e35a4f07db35f470151bff6de88f/C10_Applied_Data_Science_Capstone/M2_EDA/M2Lab2_edadataviz.ipynb</a:t>
            </a:r>
            <a:r>
              <a:rPr lang="en-US" sz="1200" dirty="0"/>
              <a:t> </a:t>
            </a:r>
          </a:p>
        </p:txBody>
      </p:sp>
    </p:spTree>
    <p:extLst>
      <p:ext uri="{BB962C8B-B14F-4D97-AF65-F5344CB8AC3E}">
        <p14:creationId xmlns:p14="http://schemas.microsoft.com/office/powerpoint/2010/main" val="308271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AE64015-73E6-CF69-15C3-72E6B344B0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132F64-476D-4566-4ED7-AAB05470289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9E8B5B40-7397-581F-4C78-C3ECC35C2A2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CC1B4DDC-5D30-695F-A489-3068CF62F8B3}"/>
              </a:ext>
            </a:extLst>
          </p:cNvPr>
          <p:cNvSpPr txBox="1"/>
          <p:nvPr/>
        </p:nvSpPr>
        <p:spPr>
          <a:xfrm>
            <a:off x="905314" y="6163744"/>
            <a:ext cx="10381371" cy="461665"/>
          </a:xfrm>
          <a:prstGeom prst="rect">
            <a:avLst/>
          </a:prstGeom>
          <a:noFill/>
        </p:spPr>
        <p:txBody>
          <a:bodyPr wrap="square" rtlCol="0">
            <a:spAutoFit/>
          </a:bodyPr>
          <a:lstStyle/>
          <a:p>
            <a:r>
              <a:rPr lang="en-US" sz="1200" dirty="0"/>
              <a:t>Complete notebook for EDA with SQL can be found on GitHub: </a:t>
            </a:r>
            <a:r>
              <a:rPr lang="en-US" sz="1200" dirty="0">
                <a:hlinkClick r:id="rId3"/>
              </a:rPr>
              <a:t>https://github.com/YanranChen/IBM-Data-Science/blob/c3c5f3f50107e35a4f07db35f470151bff6de88f/C10_Applied_Data_Science_Capstone/M2_EDA/M2Lab2_edadataviz.ipynb</a:t>
            </a:r>
            <a:r>
              <a:rPr lang="en-US" sz="1200" dirty="0"/>
              <a:t> </a:t>
            </a:r>
          </a:p>
        </p:txBody>
      </p:sp>
      <p:sp>
        <p:nvSpPr>
          <p:cNvPr id="11" name="TextBox 10">
            <a:extLst>
              <a:ext uri="{FF2B5EF4-FFF2-40B4-BE49-F238E27FC236}">
                <a16:creationId xmlns:a16="http://schemas.microsoft.com/office/drawing/2014/main" id="{28E297B7-C908-9170-78AD-DE0F30CD7C2D}"/>
              </a:ext>
            </a:extLst>
          </p:cNvPr>
          <p:cNvSpPr txBox="1"/>
          <p:nvPr/>
        </p:nvSpPr>
        <p:spPr>
          <a:xfrm>
            <a:off x="905314" y="1541303"/>
            <a:ext cx="9713894" cy="3775393"/>
          </a:xfrm>
          <a:prstGeom prst="rect">
            <a:avLst/>
          </a:prstGeom>
          <a:noFill/>
        </p:spPr>
        <p:txBody>
          <a:bodyPr wrap="square">
            <a:spAutoFit/>
          </a:bodyPr>
          <a:lstStyle/>
          <a:p>
            <a:pPr>
              <a:spcBef>
                <a:spcPts val="1400"/>
              </a:spcBef>
            </a:pPr>
            <a:r>
              <a:rPr lang="en-US" dirty="0">
                <a:solidFill>
                  <a:srgbClr val="0B49CB"/>
                </a:solidFill>
              </a:rPr>
              <a:t>Additional SQL queries were performed in exploration of the below information:</a:t>
            </a:r>
          </a:p>
          <a:p>
            <a:pPr marL="285750" indent="-285750">
              <a:lnSpc>
                <a:spcPct val="100000"/>
              </a:lnSpc>
              <a:spcBef>
                <a:spcPts val="1400"/>
              </a:spcBef>
              <a:buFont typeface="Arial" panose="020B0604020202020204" pitchFamily="34" charset="0"/>
              <a:buChar char="•"/>
            </a:pPr>
            <a:r>
              <a:rPr lang="en-US" sz="1600" dirty="0">
                <a:solidFill>
                  <a:schemeClr val="accent3">
                    <a:lumMod val="25000"/>
                  </a:schemeClr>
                </a:solidFill>
              </a:rPr>
              <a:t>Names of the unique launch sites in the space mission</a:t>
            </a:r>
          </a:p>
          <a:p>
            <a:pPr marL="285750" indent="-285750">
              <a:lnSpc>
                <a:spcPct val="100000"/>
              </a:lnSpc>
              <a:spcBef>
                <a:spcPts val="1400"/>
              </a:spcBef>
              <a:buFont typeface="Arial" panose="020B0604020202020204" pitchFamily="34" charset="0"/>
              <a:buChar char="•"/>
            </a:pPr>
            <a:r>
              <a:rPr lang="en-US" sz="1600" dirty="0">
                <a:solidFill>
                  <a:schemeClr val="accent3">
                    <a:lumMod val="25000"/>
                  </a:schemeClr>
                </a:solidFill>
              </a:rPr>
              <a:t>The total payload mass carried by boosters launched by NASA (CRS) </a:t>
            </a:r>
          </a:p>
          <a:p>
            <a:pPr marL="285750" indent="-285750">
              <a:lnSpc>
                <a:spcPct val="100000"/>
              </a:lnSpc>
              <a:spcBef>
                <a:spcPts val="1400"/>
              </a:spcBef>
              <a:buFont typeface="Arial" panose="020B0604020202020204" pitchFamily="34" charset="0"/>
              <a:buChar char="•"/>
            </a:pPr>
            <a:r>
              <a:rPr lang="en-US" sz="1600" dirty="0"/>
              <a:t>Average payload mass carried by booster version F9 v1.1</a:t>
            </a:r>
          </a:p>
          <a:p>
            <a:pPr marL="285750" indent="-285750">
              <a:lnSpc>
                <a:spcPct val="100000"/>
              </a:lnSpc>
              <a:spcBef>
                <a:spcPts val="1400"/>
              </a:spcBef>
              <a:buFont typeface="Arial" panose="020B0604020202020204" pitchFamily="34" charset="0"/>
              <a:buChar char="•"/>
            </a:pPr>
            <a:r>
              <a:rPr lang="en-US" sz="1600" dirty="0"/>
              <a:t>Date when the first successful landing outcome in ground pad was achieved</a:t>
            </a:r>
            <a:endParaRPr lang="en-US" sz="1600" dirty="0">
              <a:solidFill>
                <a:srgbClr val="0B49CB"/>
              </a:solidFill>
            </a:endParaRPr>
          </a:p>
          <a:p>
            <a:pPr marL="285750" indent="-285750">
              <a:lnSpc>
                <a:spcPct val="100000"/>
              </a:lnSpc>
              <a:spcBef>
                <a:spcPts val="1400"/>
              </a:spcBef>
              <a:buFont typeface="Arial" panose="020B0604020202020204" pitchFamily="34" charset="0"/>
              <a:buChar char="•"/>
            </a:pPr>
            <a:r>
              <a:rPr lang="en-US" sz="1600" dirty="0"/>
              <a:t>Names of the boosters which have success in drone ship and have payload mass between 4000 and 6000</a:t>
            </a:r>
          </a:p>
          <a:p>
            <a:pPr marL="285750" indent="-285750">
              <a:lnSpc>
                <a:spcPct val="100000"/>
              </a:lnSpc>
              <a:spcBef>
                <a:spcPts val="1400"/>
              </a:spcBef>
              <a:buFont typeface="Arial" panose="020B0604020202020204" pitchFamily="34" charset="0"/>
              <a:buChar char="•"/>
            </a:pPr>
            <a:r>
              <a:rPr lang="en-US" sz="1600" dirty="0"/>
              <a:t>Total number of successful and failure mission outcomes: 61 Success vs 10 Failure</a:t>
            </a:r>
          </a:p>
          <a:p>
            <a:pPr marL="285750" indent="-285750">
              <a:lnSpc>
                <a:spcPct val="100000"/>
              </a:lnSpc>
              <a:spcBef>
                <a:spcPts val="1400"/>
              </a:spcBef>
              <a:buFont typeface="Arial" panose="020B0604020202020204" pitchFamily="34" charset="0"/>
              <a:buChar char="•"/>
            </a:pPr>
            <a:r>
              <a:rPr lang="en-US" sz="1600" dirty="0"/>
              <a:t>Count of landing outcomes between the date 2010-06-04 and 2017-03-20</a:t>
            </a:r>
          </a:p>
          <a:p>
            <a:pPr marL="285750" indent="-285750">
              <a:lnSpc>
                <a:spcPct val="100000"/>
              </a:lnSpc>
              <a:spcBef>
                <a:spcPts val="1400"/>
              </a:spcBef>
              <a:buFont typeface="Arial" panose="020B0604020202020204" pitchFamily="34" charset="0"/>
              <a:buChar char="•"/>
            </a:pPr>
            <a:endParaRPr lang="en-US" sz="1600" dirty="0">
              <a:solidFill>
                <a:srgbClr val="0B49CB"/>
              </a:solidFill>
            </a:endParaRPr>
          </a:p>
        </p:txBody>
      </p:sp>
    </p:spTree>
    <p:extLst>
      <p:ext uri="{BB962C8B-B14F-4D97-AF65-F5344CB8AC3E}">
        <p14:creationId xmlns:p14="http://schemas.microsoft.com/office/powerpoint/2010/main" val="1945079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3AB6AE8-F6B8-9CBC-BF1C-C4B2144F564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1FA61F-C4A5-619F-B208-D301486B8764}"/>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285CC65E-FC98-ABBD-576F-18D89D02ACF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C66D41A-C2F7-138C-0EB3-938A64404B43}"/>
              </a:ext>
            </a:extLst>
          </p:cNvPr>
          <p:cNvSpPr txBox="1"/>
          <p:nvPr/>
        </p:nvSpPr>
        <p:spPr>
          <a:xfrm>
            <a:off x="770011" y="1552755"/>
            <a:ext cx="10515600" cy="4170372"/>
          </a:xfrm>
          <a:prstGeom prst="rect">
            <a:avLst/>
          </a:prstGeom>
          <a:noFill/>
        </p:spPr>
        <p:txBody>
          <a:bodyPr wrap="square">
            <a:spAutoFit/>
          </a:bodyPr>
          <a:lstStyle/>
          <a:p>
            <a:pPr>
              <a:spcBef>
                <a:spcPts val="600"/>
              </a:spcBef>
            </a:pPr>
            <a:r>
              <a:rPr lang="en-US" sz="1600" dirty="0"/>
              <a:t>Using Python’s Folium library, we created an interactive map to visualize the geographic distribution and performance of SpaceX launch activities. The map includes the following elements:</a:t>
            </a:r>
          </a:p>
          <a:p>
            <a:pPr marL="285750" indent="-285750">
              <a:spcBef>
                <a:spcPts val="600"/>
              </a:spcBef>
              <a:buFont typeface="Arial" panose="020B0604020202020204" pitchFamily="34" charset="0"/>
              <a:buChar char="•"/>
            </a:pPr>
            <a:r>
              <a:rPr lang="en-US" sz="1600" b="1" dirty="0"/>
              <a:t>Initial Center Location:</a:t>
            </a:r>
            <a:r>
              <a:rPr lang="en-US" sz="1600" dirty="0"/>
              <a:t> The map is centered on NASA’s Johnson Space Center in Houston, Texas, serving as the starting viewpoint for users.</a:t>
            </a:r>
          </a:p>
          <a:p>
            <a:pPr marL="285750" indent="-285750">
              <a:spcBef>
                <a:spcPts val="600"/>
              </a:spcBef>
              <a:buFont typeface="Arial" panose="020B0604020202020204" pitchFamily="34" charset="0"/>
              <a:buChar char="•"/>
            </a:pPr>
            <a:r>
              <a:rPr lang="en-US" sz="1600" b="1" dirty="0"/>
              <a:t>Launch Site Markers:</a:t>
            </a:r>
            <a:r>
              <a:rPr lang="en-US" sz="1600" dirty="0"/>
              <a:t> Each of the 4 SpaceX launch sites is marked with a labeled icon and surrounded by a colored range circle, providing spatial context and allow users to identify key locations at a glance.</a:t>
            </a:r>
          </a:p>
          <a:p>
            <a:pPr marL="285750" indent="-285750">
              <a:spcBef>
                <a:spcPts val="600"/>
              </a:spcBef>
              <a:buFont typeface="Arial" panose="020B0604020202020204" pitchFamily="34" charset="0"/>
              <a:buChar char="•"/>
            </a:pPr>
            <a:r>
              <a:rPr lang="en-US" sz="1600" b="1" dirty="0"/>
              <a:t>Launch Outcome Markers:</a:t>
            </a:r>
            <a:r>
              <a:rPr lang="en-US" sz="1600" dirty="0"/>
              <a:t> Individual launch outcomes are represented by colored circles placed at the corresponding launch site – green for successful landings and red for failed </a:t>
            </a:r>
            <a:r>
              <a:rPr lang="en-US" sz="1600" dirty="0" err="1"/>
              <a:t>attemps</a:t>
            </a:r>
            <a:r>
              <a:rPr lang="en-US" sz="1600" dirty="0"/>
              <a:t>. This color-coded system offers an intuitive way to assess performance across sites.</a:t>
            </a:r>
          </a:p>
          <a:p>
            <a:pPr marL="285750" indent="-285750">
              <a:spcBef>
                <a:spcPts val="600"/>
              </a:spcBef>
              <a:buFont typeface="Arial" panose="020B0604020202020204" pitchFamily="34" charset="0"/>
              <a:buChar char="•"/>
            </a:pPr>
            <a:r>
              <a:rPr lang="en-US" sz="1600" b="1" dirty="0"/>
              <a:t>Proximity Analysis: </a:t>
            </a:r>
            <a:r>
              <a:rPr lang="en-US" sz="1600" dirty="0"/>
              <a:t>For illustrative purposes, the CCAFS SLC-40 launch site includes straight-line markers connecting it to nearby features such as the coastline, railway, highway, and city. Each line is labeled with its calculated distance, offering insight into logistical and environmental factors.</a:t>
            </a:r>
          </a:p>
          <a:p>
            <a:pPr>
              <a:spcBef>
                <a:spcPts val="600"/>
              </a:spcBef>
            </a:pPr>
            <a:r>
              <a:rPr lang="en-US" sz="1600" dirty="0"/>
              <a:t>This visualization offers an intuitive and interactive overview of SpaceX launch activities, highlighting geographic locations and launch outcomes at each site. By combining spatial markers, outcome indicators, and proximity analysis, the map enables users to explore patterns in launch success and site utilization with ease.</a:t>
            </a:r>
          </a:p>
        </p:txBody>
      </p:sp>
      <p:sp>
        <p:nvSpPr>
          <p:cNvPr id="33" name="TextBox 32">
            <a:extLst>
              <a:ext uri="{FF2B5EF4-FFF2-40B4-BE49-F238E27FC236}">
                <a16:creationId xmlns:a16="http://schemas.microsoft.com/office/drawing/2014/main" id="{D1FFCBCD-D7EE-B8D1-C185-7A8EAEAB8153}"/>
              </a:ext>
            </a:extLst>
          </p:cNvPr>
          <p:cNvSpPr txBox="1"/>
          <p:nvPr/>
        </p:nvSpPr>
        <p:spPr>
          <a:xfrm>
            <a:off x="905314" y="6163744"/>
            <a:ext cx="10381371" cy="646331"/>
          </a:xfrm>
          <a:prstGeom prst="rect">
            <a:avLst/>
          </a:prstGeom>
          <a:noFill/>
        </p:spPr>
        <p:txBody>
          <a:bodyPr wrap="square" rtlCol="0">
            <a:spAutoFit/>
          </a:bodyPr>
          <a:lstStyle/>
          <a:p>
            <a:r>
              <a:rPr lang="en-US" sz="1200" dirty="0"/>
              <a:t>Complete notebook for the Interactive Map can be found on GitHub: </a:t>
            </a:r>
            <a:r>
              <a:rPr lang="en-US" sz="1200" dirty="0">
                <a:hlinkClick r:id="rId3"/>
              </a:rPr>
              <a:t>https://github.com/YanranChen/IBM-Data-Science/blob/94e74e4e8c5d34948c4b50edc6c63ecc8a016671/C10_Applied_Data_Science_Capstone/M3_Interactive_Analytics_and_Dashboards/M3Lab1_launch_site_location.ipynb</a:t>
            </a:r>
            <a:r>
              <a:rPr lang="en-US" sz="1200" dirty="0"/>
              <a:t> </a:t>
            </a:r>
          </a:p>
        </p:txBody>
      </p:sp>
    </p:spTree>
    <p:extLst>
      <p:ext uri="{BB962C8B-B14F-4D97-AF65-F5344CB8AC3E}">
        <p14:creationId xmlns:p14="http://schemas.microsoft.com/office/powerpoint/2010/main" val="3869310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1521750-DEEB-3919-4D23-CD7B088E615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B64062-5DD5-497C-7105-66BF5C9FF44B}"/>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EFA7764D-0390-991C-8918-8814E07DDBE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B74D75C4-DFD1-B3E8-C3BD-594BDC5EE76F}"/>
              </a:ext>
            </a:extLst>
          </p:cNvPr>
          <p:cNvSpPr>
            <a:spLocks noChangeArrowheads="1"/>
          </p:cNvSpPr>
          <p:nvPr/>
        </p:nvSpPr>
        <p:spPr bwMode="auto">
          <a:xfrm>
            <a:off x="5382180" y="1692577"/>
            <a:ext cx="5702588" cy="4154984"/>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To enable real-time interactive exploration of SpaceX launch data, a </a:t>
            </a:r>
            <a:r>
              <a:rPr lang="en-US" altLang="en-US" sz="1600" dirty="0" err="1"/>
              <a:t>Plotly</a:t>
            </a:r>
            <a:r>
              <a:rPr lang="en-US" altLang="en-US" sz="1600" dirty="0"/>
              <a:t> Dash application was developed to enable visual analytics through dynamic charts and filters. </a:t>
            </a:r>
          </a:p>
          <a:p>
            <a:pPr marR="0" lvl="0" defTabSz="914400" rtl="0" eaLnBrk="0" fontAlgn="base" latinLnBrk="0" hangingPunct="0">
              <a:spcBef>
                <a:spcPts val="600"/>
              </a:spcBef>
              <a:spcAft>
                <a:spcPct val="0"/>
              </a:spcAft>
              <a:buClrTx/>
              <a:buSzTx/>
              <a:tabLst/>
            </a:pPr>
            <a:r>
              <a:rPr lang="en-US" altLang="en-US" sz="1600" dirty="0"/>
              <a:t>This dashboard application contains two input components:</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Launch Site Selector</a:t>
            </a:r>
            <a:r>
              <a:rPr lang="en-US" altLang="en-US" sz="1600" dirty="0"/>
              <a:t>: A dropdown menu to choose a specific launch site or view data across all sites</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Payload Mass Filter</a:t>
            </a:r>
            <a:r>
              <a:rPr lang="en-US" altLang="en-US" sz="1600" dirty="0"/>
              <a:t>: A range slider to narrow results based on payload weight.</a:t>
            </a:r>
          </a:p>
          <a:p>
            <a:pPr marR="0" lvl="0" defTabSz="914400" rtl="0" eaLnBrk="0" fontAlgn="base" latinLnBrk="0" hangingPunct="0">
              <a:spcBef>
                <a:spcPts val="600"/>
              </a:spcBef>
              <a:spcAft>
                <a:spcPct val="0"/>
              </a:spcAft>
              <a:buClrTx/>
              <a:buSzTx/>
              <a:tabLst/>
            </a:pPr>
            <a:r>
              <a:rPr lang="en-US" altLang="en-US" sz="1600" dirty="0"/>
              <a:t>The dashboard features two interactive charts :</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Pie chart: </a:t>
            </a:r>
            <a:r>
              <a:rPr lang="en-US" altLang="en-US" sz="1600" dirty="0"/>
              <a:t>Displays the count of successful and failed launches for the selected site. When “All Sites” is selected, it shows the proportion of successful launches across different sites.</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Scatter plot: </a:t>
            </a:r>
            <a:r>
              <a:rPr lang="en-US" altLang="en-US" sz="1600" dirty="0"/>
              <a:t>Illustrates the relationship between payload mass and launch outcome, with booster categories represented through color overlays for deeper insight.</a:t>
            </a:r>
          </a:p>
        </p:txBody>
      </p:sp>
      <p:pic>
        <p:nvPicPr>
          <p:cNvPr id="7" name="Picture 6">
            <a:extLst>
              <a:ext uri="{FF2B5EF4-FFF2-40B4-BE49-F238E27FC236}">
                <a16:creationId xmlns:a16="http://schemas.microsoft.com/office/drawing/2014/main" id="{DF420ECA-D8E4-C580-D73D-6C3EF30DF7E8}"/>
              </a:ext>
            </a:extLst>
          </p:cNvPr>
          <p:cNvPicPr>
            <a:picLocks noChangeAspect="1"/>
          </p:cNvPicPr>
          <p:nvPr/>
        </p:nvPicPr>
        <p:blipFill>
          <a:blip r:embed="rId4"/>
          <a:stretch>
            <a:fillRect/>
          </a:stretch>
        </p:blipFill>
        <p:spPr>
          <a:xfrm>
            <a:off x="770011" y="1692577"/>
            <a:ext cx="4282383" cy="4437118"/>
          </a:xfrm>
          <a:prstGeom prst="rect">
            <a:avLst/>
          </a:prstGeom>
        </p:spPr>
      </p:pic>
      <p:sp>
        <p:nvSpPr>
          <p:cNvPr id="6" name="TextBox 5">
            <a:extLst>
              <a:ext uri="{FF2B5EF4-FFF2-40B4-BE49-F238E27FC236}">
                <a16:creationId xmlns:a16="http://schemas.microsoft.com/office/drawing/2014/main" id="{6A3E7F6F-807C-95FB-3D3B-8932939602B2}"/>
              </a:ext>
            </a:extLst>
          </p:cNvPr>
          <p:cNvSpPr txBox="1"/>
          <p:nvPr/>
        </p:nvSpPr>
        <p:spPr>
          <a:xfrm>
            <a:off x="905314" y="6163744"/>
            <a:ext cx="10381371" cy="646331"/>
          </a:xfrm>
          <a:prstGeom prst="rect">
            <a:avLst/>
          </a:prstGeom>
          <a:noFill/>
        </p:spPr>
        <p:txBody>
          <a:bodyPr wrap="square" rtlCol="0">
            <a:spAutoFit/>
          </a:bodyPr>
          <a:lstStyle/>
          <a:p>
            <a:r>
              <a:rPr lang="en-US" sz="1200" dirty="0"/>
              <a:t>Complete code for the Dashboard can be found on GitHub: </a:t>
            </a:r>
            <a:r>
              <a:rPr lang="en-US" sz="1200" dirty="0">
                <a:hlinkClick r:id="rId5"/>
              </a:rPr>
              <a:t>https://github.com/YanranChen/IBM-Data-Science/blob/e015b4f5550ba765862874772b58cb7bdc1cbdc4/C10_Applied_Data_Science_Capstone/M3_Interactive_Analytics_and_Dashboards/M3Lab2_spacex-dash-app.py</a:t>
            </a:r>
            <a:r>
              <a:rPr lang="en-US" sz="1200" dirty="0"/>
              <a:t> </a:t>
            </a:r>
          </a:p>
        </p:txBody>
      </p:sp>
    </p:spTree>
    <p:extLst>
      <p:ext uri="{BB962C8B-B14F-4D97-AF65-F5344CB8AC3E}">
        <p14:creationId xmlns:p14="http://schemas.microsoft.com/office/powerpoint/2010/main" val="3194118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3EDB5EAC-F090-D8EF-215F-CF00AE708736}"/>
              </a:ext>
            </a:extLst>
          </p:cNvPr>
          <p:cNvSpPr txBox="1"/>
          <p:nvPr/>
        </p:nvSpPr>
        <p:spPr>
          <a:xfrm>
            <a:off x="905314" y="6163744"/>
            <a:ext cx="10381371" cy="646331"/>
          </a:xfrm>
          <a:prstGeom prst="rect">
            <a:avLst/>
          </a:prstGeom>
          <a:noFill/>
        </p:spPr>
        <p:txBody>
          <a:bodyPr wrap="square" rtlCol="0">
            <a:spAutoFit/>
          </a:bodyPr>
          <a:lstStyle/>
          <a:p>
            <a:r>
              <a:rPr lang="en-US" sz="1200" dirty="0"/>
              <a:t>Complete code for the Dashboard can be found on GitHub: </a:t>
            </a:r>
            <a:r>
              <a:rPr lang="en-US" sz="1200" dirty="0">
                <a:hlinkClick r:id="rId3"/>
              </a:rPr>
              <a:t>https://github.com/YanranChen/IBM-Data-Science/blob/fc8503bf93ebcfa5b6681a3e4854b595e96db2ff/C10_Applied_Data_Science_Capstone/M4_Predictive_Analysis/M4Lab1_SpaceX_Machine_Learning_Prediction.ipynb</a:t>
            </a:r>
            <a:r>
              <a:rPr lang="en-US" sz="1200" dirty="0"/>
              <a:t> </a:t>
            </a:r>
          </a:p>
        </p:txBody>
      </p:sp>
      <p:sp>
        <p:nvSpPr>
          <p:cNvPr id="6" name="Rectangle 5">
            <a:extLst>
              <a:ext uri="{FF2B5EF4-FFF2-40B4-BE49-F238E27FC236}">
                <a16:creationId xmlns:a16="http://schemas.microsoft.com/office/drawing/2014/main" id="{64AC31B3-F986-C6CF-709C-EF300D6C1BF6}"/>
              </a:ext>
            </a:extLst>
          </p:cNvPr>
          <p:cNvSpPr/>
          <p:nvPr/>
        </p:nvSpPr>
        <p:spPr>
          <a:xfrm>
            <a:off x="780502" y="4404026"/>
            <a:ext cx="665302"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Data</a:t>
            </a:r>
          </a:p>
        </p:txBody>
      </p:sp>
      <p:sp>
        <p:nvSpPr>
          <p:cNvPr id="10" name="Rectangle 9">
            <a:extLst>
              <a:ext uri="{FF2B5EF4-FFF2-40B4-BE49-F238E27FC236}">
                <a16:creationId xmlns:a16="http://schemas.microsoft.com/office/drawing/2014/main" id="{AF08091D-03DD-E50D-8107-25C0438FB48A}"/>
              </a:ext>
            </a:extLst>
          </p:cNvPr>
          <p:cNvSpPr/>
          <p:nvPr/>
        </p:nvSpPr>
        <p:spPr>
          <a:xfrm>
            <a:off x="2013133" y="3523282"/>
            <a:ext cx="1324864"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Training Data</a:t>
            </a:r>
          </a:p>
        </p:txBody>
      </p:sp>
      <p:sp>
        <p:nvSpPr>
          <p:cNvPr id="11" name="Rectangle 10">
            <a:extLst>
              <a:ext uri="{FF2B5EF4-FFF2-40B4-BE49-F238E27FC236}">
                <a16:creationId xmlns:a16="http://schemas.microsoft.com/office/drawing/2014/main" id="{73201021-32CF-B094-EC03-1EDF9D6A0E3C}"/>
              </a:ext>
            </a:extLst>
          </p:cNvPr>
          <p:cNvSpPr/>
          <p:nvPr/>
        </p:nvSpPr>
        <p:spPr>
          <a:xfrm>
            <a:off x="2013133" y="5656075"/>
            <a:ext cx="1324865"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Testing Data</a:t>
            </a:r>
          </a:p>
        </p:txBody>
      </p:sp>
      <p:sp>
        <p:nvSpPr>
          <p:cNvPr id="12" name="Rectangle 11">
            <a:extLst>
              <a:ext uri="{FF2B5EF4-FFF2-40B4-BE49-F238E27FC236}">
                <a16:creationId xmlns:a16="http://schemas.microsoft.com/office/drawing/2014/main" id="{FFE5BB36-B677-B7CD-043E-FB60DA1714CA}"/>
              </a:ext>
            </a:extLst>
          </p:cNvPr>
          <p:cNvSpPr/>
          <p:nvPr/>
        </p:nvSpPr>
        <p:spPr>
          <a:xfrm>
            <a:off x="3739282" y="2422811"/>
            <a:ext cx="2429068"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Training Set 1~10 </a:t>
            </a:r>
          </a:p>
          <a:p>
            <a:pPr algn="ctr"/>
            <a:r>
              <a:rPr lang="en-US" sz="1600" dirty="0">
                <a:solidFill>
                  <a:sysClr val="windowText" lastClr="000000"/>
                </a:solidFill>
              </a:rPr>
              <a:t>(10-fold cross validation)</a:t>
            </a:r>
          </a:p>
        </p:txBody>
      </p:sp>
      <p:sp>
        <p:nvSpPr>
          <p:cNvPr id="13" name="Rectangle 12">
            <a:extLst>
              <a:ext uri="{FF2B5EF4-FFF2-40B4-BE49-F238E27FC236}">
                <a16:creationId xmlns:a16="http://schemas.microsoft.com/office/drawing/2014/main" id="{53A93423-F89F-B9F1-AC58-7158A6033A16}"/>
              </a:ext>
            </a:extLst>
          </p:cNvPr>
          <p:cNvSpPr/>
          <p:nvPr/>
        </p:nvSpPr>
        <p:spPr>
          <a:xfrm>
            <a:off x="3810816" y="4290101"/>
            <a:ext cx="1886143"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Validation Set 1~10</a:t>
            </a:r>
          </a:p>
        </p:txBody>
      </p:sp>
      <p:sp>
        <p:nvSpPr>
          <p:cNvPr id="14" name="Rectangle: Rounded Corners 13">
            <a:extLst>
              <a:ext uri="{FF2B5EF4-FFF2-40B4-BE49-F238E27FC236}">
                <a16:creationId xmlns:a16="http://schemas.microsoft.com/office/drawing/2014/main" id="{094F1740-4924-B701-8B84-C7DE8814FE83}"/>
              </a:ext>
            </a:extLst>
          </p:cNvPr>
          <p:cNvSpPr/>
          <p:nvPr/>
        </p:nvSpPr>
        <p:spPr>
          <a:xfrm>
            <a:off x="6382112" y="3157523"/>
            <a:ext cx="1475679" cy="365759"/>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Model Tuning</a:t>
            </a:r>
          </a:p>
        </p:txBody>
      </p:sp>
      <p:sp>
        <p:nvSpPr>
          <p:cNvPr id="15" name="Rectangle 14">
            <a:extLst>
              <a:ext uri="{FF2B5EF4-FFF2-40B4-BE49-F238E27FC236}">
                <a16:creationId xmlns:a16="http://schemas.microsoft.com/office/drawing/2014/main" id="{2AE1C6B8-7B8A-3668-D222-F89D61C2A10B}"/>
              </a:ext>
            </a:extLst>
          </p:cNvPr>
          <p:cNvSpPr/>
          <p:nvPr/>
        </p:nvSpPr>
        <p:spPr>
          <a:xfrm>
            <a:off x="8329677" y="3275201"/>
            <a:ext cx="1330708"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Best Model</a:t>
            </a:r>
          </a:p>
        </p:txBody>
      </p:sp>
      <p:sp>
        <p:nvSpPr>
          <p:cNvPr id="16" name="Rectangle 15">
            <a:extLst>
              <a:ext uri="{FF2B5EF4-FFF2-40B4-BE49-F238E27FC236}">
                <a16:creationId xmlns:a16="http://schemas.microsoft.com/office/drawing/2014/main" id="{9FC37879-0AD9-40E1-E3EC-7B4E970A3E14}"/>
              </a:ext>
            </a:extLst>
          </p:cNvPr>
          <p:cNvSpPr/>
          <p:nvPr/>
        </p:nvSpPr>
        <p:spPr>
          <a:xfrm>
            <a:off x="7836842" y="5541202"/>
            <a:ext cx="2316378" cy="352761"/>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Final Model Evaluation</a:t>
            </a:r>
          </a:p>
        </p:txBody>
      </p:sp>
      <p:sp>
        <p:nvSpPr>
          <p:cNvPr id="17" name="Rectangle 16">
            <a:extLst>
              <a:ext uri="{FF2B5EF4-FFF2-40B4-BE49-F238E27FC236}">
                <a16:creationId xmlns:a16="http://schemas.microsoft.com/office/drawing/2014/main" id="{962A5974-9FDE-2D01-5133-CDBFD783E8A0}"/>
              </a:ext>
            </a:extLst>
          </p:cNvPr>
          <p:cNvSpPr/>
          <p:nvPr/>
        </p:nvSpPr>
        <p:spPr>
          <a:xfrm>
            <a:off x="10361768" y="4472980"/>
            <a:ext cx="1224866" cy="374607"/>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Model Score</a:t>
            </a:r>
          </a:p>
        </p:txBody>
      </p:sp>
      <p:graphicFrame>
        <p:nvGraphicFramePr>
          <p:cNvPr id="21" name="Chart 20">
            <a:extLst>
              <a:ext uri="{FF2B5EF4-FFF2-40B4-BE49-F238E27FC236}">
                <a16:creationId xmlns:a16="http://schemas.microsoft.com/office/drawing/2014/main" id="{459CD8D7-6404-362D-F14E-2369C064D646}"/>
              </a:ext>
            </a:extLst>
          </p:cNvPr>
          <p:cNvGraphicFramePr>
            <a:graphicFrameLocks noChangeAspect="1"/>
          </p:cNvGraphicFramePr>
          <p:nvPr>
            <p:extLst>
              <p:ext uri="{D42A27DB-BD31-4B8C-83A1-F6EECF244321}">
                <p14:modId xmlns:p14="http://schemas.microsoft.com/office/powerpoint/2010/main" val="2232808499"/>
              </p:ext>
            </p:extLst>
          </p:nvPr>
        </p:nvGraphicFramePr>
        <p:xfrm>
          <a:off x="605366" y="3567223"/>
          <a:ext cx="1005840" cy="1005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a:extLst>
              <a:ext uri="{FF2B5EF4-FFF2-40B4-BE49-F238E27FC236}">
                <a16:creationId xmlns:a16="http://schemas.microsoft.com/office/drawing/2014/main" id="{592BE315-C08B-ECED-81D2-579D3FF2A7E4}"/>
              </a:ext>
            </a:extLst>
          </p:cNvPr>
          <p:cNvGraphicFramePr>
            <a:graphicFrameLocks noChangeAspect="1"/>
          </p:cNvGraphicFramePr>
          <p:nvPr>
            <p:extLst>
              <p:ext uri="{D42A27DB-BD31-4B8C-83A1-F6EECF244321}">
                <p14:modId xmlns:p14="http://schemas.microsoft.com/office/powerpoint/2010/main" val="3133109833"/>
              </p:ext>
            </p:extLst>
          </p:nvPr>
        </p:nvGraphicFramePr>
        <p:xfrm>
          <a:off x="2172645" y="2580564"/>
          <a:ext cx="1005840" cy="10058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a:extLst>
              <a:ext uri="{FF2B5EF4-FFF2-40B4-BE49-F238E27FC236}">
                <a16:creationId xmlns:a16="http://schemas.microsoft.com/office/drawing/2014/main" id="{5A0C0E12-FB66-A708-E4CA-F4FF26AF8019}"/>
              </a:ext>
            </a:extLst>
          </p:cNvPr>
          <p:cNvGraphicFramePr>
            <a:graphicFrameLocks noChangeAspect="1"/>
          </p:cNvGraphicFramePr>
          <p:nvPr>
            <p:extLst>
              <p:ext uri="{D42A27DB-BD31-4B8C-83A1-F6EECF244321}">
                <p14:modId xmlns:p14="http://schemas.microsoft.com/office/powerpoint/2010/main" val="2876560513"/>
              </p:ext>
            </p:extLst>
          </p:nvPr>
        </p:nvGraphicFramePr>
        <p:xfrm>
          <a:off x="2172645" y="4714974"/>
          <a:ext cx="1005840" cy="1005840"/>
        </p:xfrm>
        <a:graphic>
          <a:graphicData uri="http://schemas.openxmlformats.org/drawingml/2006/chart">
            <c:chart xmlns:c="http://schemas.openxmlformats.org/drawingml/2006/chart" xmlns:r="http://schemas.openxmlformats.org/officeDocument/2006/relationships" r:id="rId6"/>
          </a:graphicData>
        </a:graphic>
      </p:graphicFrame>
      <p:pic>
        <p:nvPicPr>
          <p:cNvPr id="27" name="Graphic 26" descr="Processor with solid fill">
            <a:extLst>
              <a:ext uri="{FF2B5EF4-FFF2-40B4-BE49-F238E27FC236}">
                <a16:creationId xmlns:a16="http://schemas.microsoft.com/office/drawing/2014/main" id="{EDD58A24-9325-66F4-1456-31A9458655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9271" y="2529396"/>
            <a:ext cx="731520" cy="731520"/>
          </a:xfrm>
          <a:prstGeom prst="rect">
            <a:avLst/>
          </a:prstGeom>
        </p:spPr>
      </p:pic>
      <p:pic>
        <p:nvPicPr>
          <p:cNvPr id="29" name="Graphic 28" descr="Circles with arrows with solid fill">
            <a:extLst>
              <a:ext uri="{FF2B5EF4-FFF2-40B4-BE49-F238E27FC236}">
                <a16:creationId xmlns:a16="http://schemas.microsoft.com/office/drawing/2014/main" id="{68AFF814-F743-4394-8F14-554892E3C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7084" y="2442959"/>
            <a:ext cx="914400" cy="914400"/>
          </a:xfrm>
          <a:prstGeom prst="rect">
            <a:avLst/>
          </a:prstGeom>
        </p:spPr>
      </p:pic>
      <p:graphicFrame>
        <p:nvGraphicFramePr>
          <p:cNvPr id="30" name="Chart 29">
            <a:extLst>
              <a:ext uri="{FF2B5EF4-FFF2-40B4-BE49-F238E27FC236}">
                <a16:creationId xmlns:a16="http://schemas.microsoft.com/office/drawing/2014/main" id="{2A28015C-F5EA-34CA-668E-6AFB8BD426E1}"/>
              </a:ext>
            </a:extLst>
          </p:cNvPr>
          <p:cNvGraphicFramePr>
            <a:graphicFrameLocks noChangeAspect="1"/>
          </p:cNvGraphicFramePr>
          <p:nvPr>
            <p:extLst>
              <p:ext uri="{D42A27DB-BD31-4B8C-83A1-F6EECF244321}">
                <p14:modId xmlns:p14="http://schemas.microsoft.com/office/powerpoint/2010/main" val="1539453959"/>
              </p:ext>
            </p:extLst>
          </p:nvPr>
        </p:nvGraphicFramePr>
        <p:xfrm>
          <a:off x="4250967" y="1506297"/>
          <a:ext cx="1005840" cy="100584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1" name="Chart 30">
            <a:extLst>
              <a:ext uri="{FF2B5EF4-FFF2-40B4-BE49-F238E27FC236}">
                <a16:creationId xmlns:a16="http://schemas.microsoft.com/office/drawing/2014/main" id="{602021F9-EE50-BA42-8241-D41DC27866CB}"/>
              </a:ext>
            </a:extLst>
          </p:cNvPr>
          <p:cNvGraphicFramePr>
            <a:graphicFrameLocks noChangeAspect="1"/>
          </p:cNvGraphicFramePr>
          <p:nvPr>
            <p:extLst>
              <p:ext uri="{D42A27DB-BD31-4B8C-83A1-F6EECF244321}">
                <p14:modId xmlns:p14="http://schemas.microsoft.com/office/powerpoint/2010/main" val="1677492053"/>
              </p:ext>
            </p:extLst>
          </p:nvPr>
        </p:nvGraphicFramePr>
        <p:xfrm>
          <a:off x="4250967" y="3467140"/>
          <a:ext cx="1005840" cy="1005840"/>
        </p:xfrm>
        <a:graphic>
          <a:graphicData uri="http://schemas.openxmlformats.org/drawingml/2006/chart">
            <c:chart xmlns:c="http://schemas.openxmlformats.org/drawingml/2006/chart" xmlns:r="http://schemas.openxmlformats.org/officeDocument/2006/relationships" r:id="rId12"/>
          </a:graphicData>
        </a:graphic>
      </p:graphicFrame>
      <p:cxnSp>
        <p:nvCxnSpPr>
          <p:cNvPr id="33" name="Connector: Elbow 32">
            <a:extLst>
              <a:ext uri="{FF2B5EF4-FFF2-40B4-BE49-F238E27FC236}">
                <a16:creationId xmlns:a16="http://schemas.microsoft.com/office/drawing/2014/main" id="{035CA3C4-208B-F44C-265D-21096BA0AC6D}"/>
              </a:ext>
            </a:extLst>
          </p:cNvPr>
          <p:cNvCxnSpPr>
            <a:cxnSpLocks/>
            <a:stCxn id="21" idx="0"/>
            <a:endCxn id="23" idx="1"/>
          </p:cNvCxnSpPr>
          <p:nvPr/>
        </p:nvCxnSpPr>
        <p:spPr>
          <a:xfrm rot="5400000" flipH="1" flipV="1">
            <a:off x="1398596" y="2793175"/>
            <a:ext cx="483739" cy="1064359"/>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2D93C1E-C957-28D5-1078-E1282D9C1AA1}"/>
              </a:ext>
            </a:extLst>
          </p:cNvPr>
          <p:cNvCxnSpPr>
            <a:cxnSpLocks/>
            <a:stCxn id="6" idx="2"/>
            <a:endCxn id="24" idx="1"/>
          </p:cNvCxnSpPr>
          <p:nvPr/>
        </p:nvCxnSpPr>
        <p:spPr>
          <a:xfrm rot="16200000" flipH="1">
            <a:off x="1418845" y="4464093"/>
            <a:ext cx="448109" cy="1059492"/>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26D7F13-1EB5-B901-E8F0-E5DFFB0E85DE}"/>
              </a:ext>
            </a:extLst>
          </p:cNvPr>
          <p:cNvCxnSpPr>
            <a:cxnSpLocks/>
            <a:stCxn id="23" idx="3"/>
            <a:endCxn id="30" idx="1"/>
          </p:cNvCxnSpPr>
          <p:nvPr/>
        </p:nvCxnSpPr>
        <p:spPr>
          <a:xfrm flipV="1">
            <a:off x="3178485" y="2009217"/>
            <a:ext cx="1072482" cy="1074267"/>
          </a:xfrm>
          <a:prstGeom prst="bentConnector3">
            <a:avLst>
              <a:gd name="adj1" fmla="val 50000"/>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EB3C1FD-6FD0-B8A4-4EC6-CDDA0F8723F8}"/>
              </a:ext>
            </a:extLst>
          </p:cNvPr>
          <p:cNvCxnSpPr>
            <a:cxnSpLocks/>
            <a:stCxn id="23" idx="3"/>
            <a:endCxn id="31" idx="1"/>
          </p:cNvCxnSpPr>
          <p:nvPr/>
        </p:nvCxnSpPr>
        <p:spPr>
          <a:xfrm>
            <a:off x="3178485" y="3083484"/>
            <a:ext cx="1072482" cy="886576"/>
          </a:xfrm>
          <a:prstGeom prst="bentConnector3">
            <a:avLst>
              <a:gd name="adj1" fmla="val 50000"/>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ACC5851-B189-50F0-3F7D-DB7EDE75C665}"/>
              </a:ext>
            </a:extLst>
          </p:cNvPr>
          <p:cNvCxnSpPr>
            <a:cxnSpLocks/>
            <a:stCxn id="30" idx="3"/>
            <a:endCxn id="29" idx="0"/>
          </p:cNvCxnSpPr>
          <p:nvPr/>
        </p:nvCxnSpPr>
        <p:spPr>
          <a:xfrm>
            <a:off x="5256807" y="2009217"/>
            <a:ext cx="1897477" cy="433742"/>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84D3B11-3F09-A95B-1575-C754EEF8CF40}"/>
              </a:ext>
            </a:extLst>
          </p:cNvPr>
          <p:cNvCxnSpPr>
            <a:cxnSpLocks/>
            <a:stCxn id="14" idx="2"/>
            <a:endCxn id="31" idx="3"/>
          </p:cNvCxnSpPr>
          <p:nvPr/>
        </p:nvCxnSpPr>
        <p:spPr>
          <a:xfrm rot="5400000">
            <a:off x="5964991" y="2815099"/>
            <a:ext cx="446778" cy="1863145"/>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A08ABF4-D063-30B7-9670-7F126AC4D179}"/>
              </a:ext>
            </a:extLst>
          </p:cNvPr>
          <p:cNvCxnSpPr>
            <a:cxnSpLocks/>
            <a:stCxn id="29" idx="3"/>
            <a:endCxn id="27" idx="1"/>
          </p:cNvCxnSpPr>
          <p:nvPr/>
        </p:nvCxnSpPr>
        <p:spPr>
          <a:xfrm flipV="1">
            <a:off x="7611484" y="2895156"/>
            <a:ext cx="1017787" cy="5003"/>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B8AF839-8336-049B-D6FA-C3B0C6D9BD50}"/>
              </a:ext>
            </a:extLst>
          </p:cNvPr>
          <p:cNvCxnSpPr>
            <a:cxnSpLocks/>
            <a:stCxn id="15" idx="2"/>
            <a:endCxn id="85" idx="0"/>
          </p:cNvCxnSpPr>
          <p:nvPr/>
        </p:nvCxnSpPr>
        <p:spPr>
          <a:xfrm>
            <a:off x="8995031" y="3640960"/>
            <a:ext cx="0" cy="1211174"/>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B74249-8B11-5DC1-E642-D7A02B093D6A}"/>
              </a:ext>
            </a:extLst>
          </p:cNvPr>
          <p:cNvCxnSpPr>
            <a:cxnSpLocks/>
            <a:stCxn id="24" idx="3"/>
            <a:endCxn id="85" idx="1"/>
          </p:cNvCxnSpPr>
          <p:nvPr/>
        </p:nvCxnSpPr>
        <p:spPr>
          <a:xfrm>
            <a:off x="3178485" y="5217894"/>
            <a:ext cx="5450786" cy="0"/>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pic>
        <p:nvPicPr>
          <p:cNvPr id="85" name="Graphic 84" descr="Processor with solid fill">
            <a:extLst>
              <a:ext uri="{FF2B5EF4-FFF2-40B4-BE49-F238E27FC236}">
                <a16:creationId xmlns:a16="http://schemas.microsoft.com/office/drawing/2014/main" id="{A25F17C9-DF58-6B4C-3D07-9BDA589F92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29271" y="4852134"/>
            <a:ext cx="731520" cy="731520"/>
          </a:xfrm>
          <a:prstGeom prst="rect">
            <a:avLst/>
          </a:prstGeom>
        </p:spPr>
      </p:pic>
      <p:pic>
        <p:nvPicPr>
          <p:cNvPr id="95" name="Graphic 94" descr="Clipboard Partially Crossed with solid fill">
            <a:extLst>
              <a:ext uri="{FF2B5EF4-FFF2-40B4-BE49-F238E27FC236}">
                <a16:creationId xmlns:a16="http://schemas.microsoft.com/office/drawing/2014/main" id="{C02487C1-1DC1-00EE-C621-EDEA505568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05179" y="3792759"/>
            <a:ext cx="731520" cy="731520"/>
          </a:xfrm>
          <a:prstGeom prst="rect">
            <a:avLst/>
          </a:prstGeom>
        </p:spPr>
      </p:pic>
      <p:cxnSp>
        <p:nvCxnSpPr>
          <p:cNvPr id="98" name="Connector: Elbow 97">
            <a:extLst>
              <a:ext uri="{FF2B5EF4-FFF2-40B4-BE49-F238E27FC236}">
                <a16:creationId xmlns:a16="http://schemas.microsoft.com/office/drawing/2014/main" id="{357D22CD-75B8-F3B4-7450-9543E1AF1108}"/>
              </a:ext>
            </a:extLst>
          </p:cNvPr>
          <p:cNvCxnSpPr>
            <a:cxnSpLocks/>
            <a:stCxn id="85" idx="3"/>
            <a:endCxn id="17" idx="2"/>
          </p:cNvCxnSpPr>
          <p:nvPr/>
        </p:nvCxnSpPr>
        <p:spPr>
          <a:xfrm flipV="1">
            <a:off x="9360791" y="4847587"/>
            <a:ext cx="1613410" cy="370307"/>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66175E6-85FB-A44D-0C65-BFE8AF3D13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7BA020-7AEC-B1C6-F5FB-68312A19508E}"/>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BD0B55B6-B5B0-A872-01F3-23665AD7A4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2D827A5-89FD-E854-9A9A-1037AF82924A}"/>
              </a:ext>
            </a:extLst>
          </p:cNvPr>
          <p:cNvSpPr txBox="1"/>
          <p:nvPr/>
        </p:nvSpPr>
        <p:spPr>
          <a:xfrm>
            <a:off x="905314" y="6163744"/>
            <a:ext cx="10381371" cy="646331"/>
          </a:xfrm>
          <a:prstGeom prst="rect">
            <a:avLst/>
          </a:prstGeom>
          <a:noFill/>
        </p:spPr>
        <p:txBody>
          <a:bodyPr wrap="square" rtlCol="0">
            <a:spAutoFit/>
          </a:bodyPr>
          <a:lstStyle/>
          <a:p>
            <a:r>
              <a:rPr lang="en-US" sz="1200" dirty="0"/>
              <a:t>Complete code for the Dashboard can be found on GitHub: </a:t>
            </a:r>
            <a:r>
              <a:rPr lang="en-US" sz="1200" dirty="0">
                <a:hlinkClick r:id="rId3"/>
              </a:rPr>
              <a:t>https://github.com/YanranChen/IBM-Data-Science/blob/fc8503bf93ebcfa5b6681a3e4854b595e96db2ff/C10_Applied_Data_Science_Capstone/M4_Predictive_Analysis/M4Lab1_SpaceX_Machine_Learning_Prediction.ipynb</a:t>
            </a:r>
            <a:r>
              <a:rPr lang="en-US" sz="1200" dirty="0"/>
              <a:t> </a:t>
            </a:r>
          </a:p>
        </p:txBody>
      </p:sp>
      <p:sp>
        <p:nvSpPr>
          <p:cNvPr id="7" name="Rectangle 6">
            <a:extLst>
              <a:ext uri="{FF2B5EF4-FFF2-40B4-BE49-F238E27FC236}">
                <a16:creationId xmlns:a16="http://schemas.microsoft.com/office/drawing/2014/main" id="{3B4DCC92-5CAC-083D-F713-368187717D81}"/>
              </a:ext>
            </a:extLst>
          </p:cNvPr>
          <p:cNvSpPr/>
          <p:nvPr/>
        </p:nvSpPr>
        <p:spPr>
          <a:xfrm>
            <a:off x="780502" y="3086909"/>
            <a:ext cx="665302" cy="365759"/>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Data</a:t>
            </a:r>
          </a:p>
        </p:txBody>
      </p:sp>
    </p:spTree>
    <p:extLst>
      <p:ext uri="{BB962C8B-B14F-4D97-AF65-F5344CB8AC3E}">
        <p14:creationId xmlns:p14="http://schemas.microsoft.com/office/powerpoint/2010/main" val="2216945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9574283-A969-A447-F9AC-1E86FE177E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C750F4-3345-D225-CBD8-6548169D070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7134D590-C145-61B5-6D97-F3CD8D320522}"/>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p:txBody>
      </p:sp>
      <p:sp>
        <p:nvSpPr>
          <p:cNvPr id="3" name="Title 1">
            <a:extLst>
              <a:ext uri="{FF2B5EF4-FFF2-40B4-BE49-F238E27FC236}">
                <a16:creationId xmlns:a16="http://schemas.microsoft.com/office/drawing/2014/main" id="{1C1F9DC9-BC06-BFA6-9446-994FDFDB66D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8DE5EB0D-1296-8FD6-907E-DF2901FEB4EE}"/>
              </a:ext>
            </a:extLst>
          </p:cNvPr>
          <p:cNvSpPr txBox="1"/>
          <p:nvPr/>
        </p:nvSpPr>
        <p:spPr>
          <a:xfrm>
            <a:off x="905314" y="6163744"/>
            <a:ext cx="10381371" cy="646331"/>
          </a:xfrm>
          <a:prstGeom prst="rect">
            <a:avLst/>
          </a:prstGeom>
          <a:noFill/>
        </p:spPr>
        <p:txBody>
          <a:bodyPr wrap="square" rtlCol="0">
            <a:spAutoFit/>
          </a:bodyPr>
          <a:lstStyle/>
          <a:p>
            <a:r>
              <a:rPr lang="en-US" sz="1200" dirty="0"/>
              <a:t>Complete code for the Dashboard can be found on GitHub: </a:t>
            </a:r>
            <a:r>
              <a:rPr lang="en-US" sz="1200" dirty="0">
                <a:hlinkClick r:id="rId3"/>
              </a:rPr>
              <a:t>https://github.com/YanranChen/IBM-Data-Science/blob/fc8503bf93ebcfa5b6681a3e4854b595e96db2ff/C10_Applied_Data_Science_Capstone/M4_Predictive_Analysis/M4Lab1_SpaceX_Machine_Learning_Prediction.ipynb</a:t>
            </a:r>
            <a:r>
              <a:rPr lang="en-US" sz="1200" dirty="0"/>
              <a:t> </a:t>
            </a:r>
          </a:p>
        </p:txBody>
      </p:sp>
    </p:spTree>
    <p:extLst>
      <p:ext uri="{BB962C8B-B14F-4D97-AF65-F5344CB8AC3E}">
        <p14:creationId xmlns:p14="http://schemas.microsoft.com/office/powerpoint/2010/main" val="3133951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8770374-4976-7DBB-0BBD-086CE36887E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537CC-42B2-0A50-6795-0E9E0DAD69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486C4F00-C357-7D5C-6079-FD7383439EF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14" name="Content Placeholder 4">
            <a:extLst>
              <a:ext uri="{FF2B5EF4-FFF2-40B4-BE49-F238E27FC236}">
                <a16:creationId xmlns:a16="http://schemas.microsoft.com/office/drawing/2014/main" id="{BD6A6EB0-ADF9-A9C7-85E3-DDF1029188D2}"/>
              </a:ext>
            </a:extLst>
          </p:cNvPr>
          <p:cNvSpPr txBox="1">
            <a:spLocks/>
          </p:cNvSpPr>
          <p:nvPr/>
        </p:nvSpPr>
        <p:spPr>
          <a:xfrm>
            <a:off x="647847"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Early launches were almost all from CCAFS SLC‑40 and had low success rates.</a:t>
            </a:r>
          </a:p>
          <a:p>
            <a:pPr marL="342900" indent="-342900">
              <a:buFont typeface="Arial" panose="020B0604020202020204" pitchFamily="34" charset="0"/>
              <a:buAutoNum type="arabicPeriod"/>
            </a:pPr>
            <a:r>
              <a:rPr lang="en-US" sz="1500" dirty="0"/>
              <a:t>Success rates improved with higher flight numbers, likely reflecting technological maturity over time.</a:t>
            </a:r>
          </a:p>
          <a:p>
            <a:pPr marL="342900" indent="-342900">
              <a:buFont typeface="Arial" panose="020B0604020202020204" pitchFamily="34" charset="0"/>
              <a:buAutoNum type="arabicPeriod"/>
            </a:pPr>
            <a:r>
              <a:rPr lang="en-US" sz="1500" dirty="0"/>
              <a:t>Similar patterns appeared at the other two launch sites, suggesting that launch site location is not a major driver of landing success.</a:t>
            </a:r>
          </a:p>
        </p:txBody>
      </p:sp>
      <p:pic>
        <p:nvPicPr>
          <p:cNvPr id="10" name="Picture 9">
            <a:extLst>
              <a:ext uri="{FF2B5EF4-FFF2-40B4-BE49-F238E27FC236}">
                <a16:creationId xmlns:a16="http://schemas.microsoft.com/office/drawing/2014/main" id="{BD33A4F5-219B-9795-BE79-BEBD54B47D00}"/>
              </a:ext>
            </a:extLst>
          </p:cNvPr>
          <p:cNvPicPr>
            <a:picLocks noChangeAspect="1"/>
          </p:cNvPicPr>
          <p:nvPr/>
        </p:nvPicPr>
        <p:blipFill>
          <a:blip r:embed="rId3"/>
          <a:stretch>
            <a:fillRect/>
          </a:stretch>
        </p:blipFill>
        <p:spPr>
          <a:xfrm>
            <a:off x="734028" y="1463040"/>
            <a:ext cx="10651978" cy="3350156"/>
          </a:xfrm>
          <a:prstGeom prst="rect">
            <a:avLst/>
          </a:prstGeom>
        </p:spPr>
      </p:pic>
    </p:spTree>
    <p:extLst>
      <p:ext uri="{BB962C8B-B14F-4D97-AF65-F5344CB8AC3E}">
        <p14:creationId xmlns:p14="http://schemas.microsoft.com/office/powerpoint/2010/main" val="241806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4" name="Content Placeholder 4">
            <a:extLst>
              <a:ext uri="{FF2B5EF4-FFF2-40B4-BE49-F238E27FC236}">
                <a16:creationId xmlns:a16="http://schemas.microsoft.com/office/drawing/2014/main" id="{A475E6AF-8A79-E95F-8E69-655D1B77B100}"/>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Heaviest payload masses were mostly launched at CCAFS SLC-40 and KSC LC-39A sites</a:t>
            </a:r>
          </a:p>
          <a:p>
            <a:pPr marL="342900" indent="-342900">
              <a:buFont typeface="Arial" panose="020B0604020202020204" pitchFamily="34" charset="0"/>
              <a:buAutoNum type="arabicPeriod"/>
            </a:pPr>
            <a:r>
              <a:rPr lang="en-US" sz="1500" dirty="0"/>
              <a:t>VAFB-SLC launch site was frequently used when payload mass was right below 10,000kg but never used when payload mass is beyond 10,000kg.</a:t>
            </a:r>
          </a:p>
        </p:txBody>
      </p:sp>
      <p:pic>
        <p:nvPicPr>
          <p:cNvPr id="6" name="Picture 5">
            <a:extLst>
              <a:ext uri="{FF2B5EF4-FFF2-40B4-BE49-F238E27FC236}">
                <a16:creationId xmlns:a16="http://schemas.microsoft.com/office/drawing/2014/main" id="{BDC2E5EC-63DC-DCD9-064D-79BD62D21D9F}"/>
              </a:ext>
            </a:extLst>
          </p:cNvPr>
          <p:cNvPicPr>
            <a:picLocks noChangeAspect="1"/>
          </p:cNvPicPr>
          <p:nvPr/>
        </p:nvPicPr>
        <p:blipFill>
          <a:blip r:embed="rId3"/>
          <a:stretch>
            <a:fillRect/>
          </a:stretch>
        </p:blipFill>
        <p:spPr>
          <a:xfrm>
            <a:off x="849854" y="1463040"/>
            <a:ext cx="10492292" cy="33404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4" name="Content Placeholder 4">
            <a:extLst>
              <a:ext uri="{FF2B5EF4-FFF2-40B4-BE49-F238E27FC236}">
                <a16:creationId xmlns:a16="http://schemas.microsoft.com/office/drawing/2014/main" id="{F9B52D14-5E39-6611-1999-17330A480D2E}"/>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0" indent="0">
              <a:buFont typeface="Arial" panose="020B0604020202020204" pitchFamily="34" charset="0"/>
              <a:buNone/>
            </a:pPr>
            <a:r>
              <a:rPr lang="en-US" sz="1500" dirty="0"/>
              <a:t>1. Exclude orbits that had only 1 launch, SSO (5 launches) has the highest success rate (100%), VLEO (14 launches) also has relatively good success rate ( above 80%)</a:t>
            </a:r>
          </a:p>
          <a:p>
            <a:pPr marL="0" indent="0">
              <a:buFont typeface="Arial" panose="020B0604020202020204" pitchFamily="34" charset="0"/>
              <a:buNone/>
            </a:pPr>
            <a:endParaRPr lang="en-US" sz="1500" dirty="0">
              <a:solidFill>
                <a:srgbClr val="0B49CB"/>
              </a:solidFill>
            </a:endParaRPr>
          </a:p>
          <a:p>
            <a:pPr marL="0" indent="0">
              <a:buFont typeface="Arial" panose="020B0604020202020204" pitchFamily="34" charset="0"/>
              <a:buNone/>
            </a:pPr>
            <a:r>
              <a:rPr lang="en-US" sz="1500" dirty="0"/>
              <a:t>*Note: GTO is a transfer orbit and not itself geostationary.</a:t>
            </a:r>
          </a:p>
        </p:txBody>
      </p:sp>
      <p:pic>
        <p:nvPicPr>
          <p:cNvPr id="7" name="Picture 6">
            <a:extLst>
              <a:ext uri="{FF2B5EF4-FFF2-40B4-BE49-F238E27FC236}">
                <a16:creationId xmlns:a16="http://schemas.microsoft.com/office/drawing/2014/main" id="{DC753A19-5178-1C8D-2CFF-F30019DE6EA5}"/>
              </a:ext>
            </a:extLst>
          </p:cNvPr>
          <p:cNvPicPr>
            <a:picLocks noChangeAspect="1"/>
          </p:cNvPicPr>
          <p:nvPr/>
        </p:nvPicPr>
        <p:blipFill>
          <a:blip r:embed="rId3"/>
          <a:stretch>
            <a:fillRect/>
          </a:stretch>
        </p:blipFill>
        <p:spPr>
          <a:xfrm>
            <a:off x="948070" y="1463040"/>
            <a:ext cx="6856206" cy="3183238"/>
          </a:xfrm>
          <a:prstGeom prst="rect">
            <a:avLst/>
          </a:prstGeom>
        </p:spPr>
      </p:pic>
      <p:sp>
        <p:nvSpPr>
          <p:cNvPr id="15" name="TextBox 14">
            <a:extLst>
              <a:ext uri="{FF2B5EF4-FFF2-40B4-BE49-F238E27FC236}">
                <a16:creationId xmlns:a16="http://schemas.microsoft.com/office/drawing/2014/main" id="{51F9A3F8-B383-8901-F965-B79FA7ED0C6D}"/>
              </a:ext>
            </a:extLst>
          </p:cNvPr>
          <p:cNvSpPr txBox="1"/>
          <p:nvPr/>
        </p:nvSpPr>
        <p:spPr>
          <a:xfrm>
            <a:off x="8146111" y="1651494"/>
            <a:ext cx="2557748" cy="323165"/>
          </a:xfrm>
          <a:prstGeom prst="rect">
            <a:avLst/>
          </a:prstGeom>
          <a:noFill/>
        </p:spPr>
        <p:txBody>
          <a:bodyPr wrap="square" rtlCol="0">
            <a:spAutoFit/>
          </a:bodyPr>
          <a:lstStyle/>
          <a:p>
            <a:r>
              <a:rPr lang="en-US" sz="1500" dirty="0">
                <a:solidFill>
                  <a:srgbClr val="0B49CB"/>
                </a:solidFill>
                <a:latin typeface="Abadi" panose="020B0604020104020204" pitchFamily="34" charset="0"/>
              </a:rPr>
              <a:t># Launches of each orbit</a:t>
            </a:r>
          </a:p>
        </p:txBody>
      </p:sp>
      <p:pic>
        <p:nvPicPr>
          <p:cNvPr id="16" name="Picture 15">
            <a:extLst>
              <a:ext uri="{FF2B5EF4-FFF2-40B4-BE49-F238E27FC236}">
                <a16:creationId xmlns:a16="http://schemas.microsoft.com/office/drawing/2014/main" id="{24B86A27-02C0-DD6E-3FCF-68630E8ADA7B}"/>
              </a:ext>
            </a:extLst>
          </p:cNvPr>
          <p:cNvPicPr>
            <a:picLocks noChangeAspect="1"/>
          </p:cNvPicPr>
          <p:nvPr/>
        </p:nvPicPr>
        <p:blipFill>
          <a:blip r:embed="rId4"/>
          <a:stretch>
            <a:fillRect/>
          </a:stretch>
        </p:blipFill>
        <p:spPr>
          <a:xfrm>
            <a:off x="8206847" y="2072029"/>
            <a:ext cx="2497012" cy="26297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4" name="Content Placeholder 4">
            <a:extLst>
              <a:ext uri="{FF2B5EF4-FFF2-40B4-BE49-F238E27FC236}">
                <a16:creationId xmlns:a16="http://schemas.microsoft.com/office/drawing/2014/main" id="{C2FD10F1-FBE7-A49B-03E4-BCE818A1451E}"/>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In the LEO orbit, success seems to be related to the number of flights</a:t>
            </a:r>
          </a:p>
          <a:p>
            <a:pPr marL="342900" indent="-342900">
              <a:buFont typeface="Arial" panose="020B0604020202020204" pitchFamily="34" charset="0"/>
              <a:buAutoNum type="arabicPeriod"/>
            </a:pPr>
            <a:r>
              <a:rPr lang="en-US" sz="1500" dirty="0"/>
              <a:t>VLEO orbit was frequently used for later launches (Flight Number &gt;60), which, when combined with the previous observation of its high success rate, still indicate the maturity of the program seem to be a major driver.</a:t>
            </a:r>
          </a:p>
        </p:txBody>
      </p:sp>
      <p:pic>
        <p:nvPicPr>
          <p:cNvPr id="6" name="Picture 5">
            <a:extLst>
              <a:ext uri="{FF2B5EF4-FFF2-40B4-BE49-F238E27FC236}">
                <a16:creationId xmlns:a16="http://schemas.microsoft.com/office/drawing/2014/main" id="{DE77C6C5-1B8A-D684-CDAF-3D9F908672B5}"/>
              </a:ext>
            </a:extLst>
          </p:cNvPr>
          <p:cNvPicPr>
            <a:picLocks noChangeAspect="1"/>
          </p:cNvPicPr>
          <p:nvPr/>
        </p:nvPicPr>
        <p:blipFill>
          <a:blip r:embed="rId3"/>
          <a:stretch>
            <a:fillRect/>
          </a:stretch>
        </p:blipFill>
        <p:spPr>
          <a:xfrm>
            <a:off x="770011" y="1463040"/>
            <a:ext cx="10651978" cy="335631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076" name="Picture 4">
            <a:extLst>
              <a:ext uri="{FF2B5EF4-FFF2-40B4-BE49-F238E27FC236}">
                <a16:creationId xmlns:a16="http://schemas.microsoft.com/office/drawing/2014/main" id="{E36537B5-40A0-8730-5C8C-8E363ED65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58636"/>
            <a:ext cx="10651978" cy="336064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F09516AA-D8C1-8141-8666-7D0A2484DB1C}"/>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With heavy payloads the successful landing or positive landing rate are more for PO and ISS.</a:t>
            </a:r>
          </a:p>
          <a:p>
            <a:pPr marL="342900" indent="-342900">
              <a:buFont typeface="Arial" panose="020B0604020202020204" pitchFamily="34" charset="0"/>
              <a:buAutoNum type="arabicPeriod"/>
            </a:pPr>
            <a:r>
              <a:rPr lang="en-US" sz="1500" dirty="0"/>
              <a:t>SSO had 100% success rate with light payloads.</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10" name="TextBox 9">
            <a:extLst>
              <a:ext uri="{FF2B5EF4-FFF2-40B4-BE49-F238E27FC236}">
                <a16:creationId xmlns:a16="http://schemas.microsoft.com/office/drawing/2014/main" id="{30FECCDD-BA34-3D96-142E-F82736B47F1D}"/>
              </a:ext>
            </a:extLst>
          </p:cNvPr>
          <p:cNvSpPr txBox="1"/>
          <p:nvPr/>
        </p:nvSpPr>
        <p:spPr>
          <a:xfrm>
            <a:off x="770011" y="4937760"/>
            <a:ext cx="10202789" cy="1015663"/>
          </a:xfrm>
          <a:prstGeom prst="rect">
            <a:avLst/>
          </a:prstGeom>
        </p:spPr>
        <p:txBody>
          <a:bodyPr lIns="91440" tIns="45720" rIns="91440" bIns="45720" anchor="t"/>
          <a:lstStyle>
            <a:defPPr>
              <a:defRPr lang="en-US"/>
            </a:defPPr>
            <a:lvl1pPr indent="0">
              <a:lnSpc>
                <a:spcPct val="90000"/>
              </a:lnSpc>
              <a:spcBef>
                <a:spcPts val="1000"/>
              </a:spcBef>
              <a:buFont typeface="Arial" panose="020B0604020202020204" pitchFamily="34" charset="0"/>
              <a:buNone/>
              <a:defRPr sz="1500" b="1">
                <a:solidFill>
                  <a:srgbClr val="0B49CB"/>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Observation:</a:t>
            </a:r>
          </a:p>
          <a:p>
            <a:r>
              <a:rPr lang="en-US" b="0" dirty="0">
                <a:solidFill>
                  <a:schemeClr val="tx1"/>
                </a:solidFill>
              </a:rPr>
              <a:t>As it has been repeated observed that Flight Number seems to be the biggest factor for success rate, our final chart here explores the success rate yearly  trend. And we can see that success rate kept improving since 2013 through 2017, with a slight dip in 2018, and rebounded in 2019.</a:t>
            </a:r>
          </a:p>
        </p:txBody>
      </p:sp>
      <p:pic>
        <p:nvPicPr>
          <p:cNvPr id="6" name="Picture 5">
            <a:extLst>
              <a:ext uri="{FF2B5EF4-FFF2-40B4-BE49-F238E27FC236}">
                <a16:creationId xmlns:a16="http://schemas.microsoft.com/office/drawing/2014/main" id="{551F23E0-086D-875D-E128-DCB96A6EDA70}"/>
              </a:ext>
            </a:extLst>
          </p:cNvPr>
          <p:cNvPicPr>
            <a:picLocks noChangeAspect="1"/>
          </p:cNvPicPr>
          <p:nvPr/>
        </p:nvPicPr>
        <p:blipFill>
          <a:blip r:embed="rId3"/>
          <a:stretch>
            <a:fillRect/>
          </a:stretch>
        </p:blipFill>
        <p:spPr>
          <a:xfrm>
            <a:off x="2483043" y="1321484"/>
            <a:ext cx="7225914" cy="361627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12" name="TextBox 11">
            <a:extLst>
              <a:ext uri="{FF2B5EF4-FFF2-40B4-BE49-F238E27FC236}">
                <a16:creationId xmlns:a16="http://schemas.microsoft.com/office/drawing/2014/main" id="{4398C38B-B8BA-1CA2-1BCE-A44E787AEA04}"/>
              </a:ext>
            </a:extLst>
          </p:cNvPr>
          <p:cNvSpPr txBox="1"/>
          <p:nvPr/>
        </p:nvSpPr>
        <p:spPr>
          <a:xfrm>
            <a:off x="1005373" y="1656384"/>
            <a:ext cx="10070063"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rPr>
              <a:t>4 unique launch sites can be found in this dataset: </a:t>
            </a:r>
            <a:r>
              <a:rPr lang="en-US" sz="1600" dirty="0">
                <a:solidFill>
                  <a:srgbClr val="0B49CB"/>
                </a:solidFill>
              </a:rPr>
              <a:t>CCAFS LC-40, CCAFS SLC-40, VAFB SLC-4E, KSC LC-39A</a:t>
            </a:r>
          </a:p>
        </p:txBody>
      </p:sp>
      <p:pic>
        <p:nvPicPr>
          <p:cNvPr id="16" name="Picture 15">
            <a:extLst>
              <a:ext uri="{FF2B5EF4-FFF2-40B4-BE49-F238E27FC236}">
                <a16:creationId xmlns:a16="http://schemas.microsoft.com/office/drawing/2014/main" id="{785E6E50-3108-673B-248F-C70388FE8FD7}"/>
              </a:ext>
            </a:extLst>
          </p:cNvPr>
          <p:cNvPicPr>
            <a:picLocks noChangeAspect="1"/>
          </p:cNvPicPr>
          <p:nvPr/>
        </p:nvPicPr>
        <p:blipFill>
          <a:blip r:embed="rId3"/>
          <a:stretch>
            <a:fillRect/>
          </a:stretch>
        </p:blipFill>
        <p:spPr>
          <a:xfrm>
            <a:off x="3664694" y="2356318"/>
            <a:ext cx="4191585" cy="24006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12BB81EF-2B04-D25A-E1D1-4FFAE5FE5BCD}"/>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rPr>
              <a:t>Below is 5 records where launch sites begin with the string 'CCA'</a:t>
            </a:r>
            <a:endParaRPr lang="en-US" sz="1600" dirty="0">
              <a:solidFill>
                <a:srgbClr val="0B49CB"/>
              </a:solidFill>
            </a:endParaRPr>
          </a:p>
        </p:txBody>
      </p:sp>
      <p:pic>
        <p:nvPicPr>
          <p:cNvPr id="9" name="Picture 8">
            <a:extLst>
              <a:ext uri="{FF2B5EF4-FFF2-40B4-BE49-F238E27FC236}">
                <a16:creationId xmlns:a16="http://schemas.microsoft.com/office/drawing/2014/main" id="{AAB17A20-A7F4-284E-EE84-FE5B2EF3371B}"/>
              </a:ext>
            </a:extLst>
          </p:cNvPr>
          <p:cNvPicPr>
            <a:picLocks noChangeAspect="1"/>
          </p:cNvPicPr>
          <p:nvPr/>
        </p:nvPicPr>
        <p:blipFill>
          <a:blip r:embed="rId3"/>
          <a:stretch>
            <a:fillRect/>
          </a:stretch>
        </p:blipFill>
        <p:spPr>
          <a:xfrm>
            <a:off x="692798" y="2255931"/>
            <a:ext cx="10493828" cy="30763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69F34C85-5526-D94B-8D1A-429A805F9065}"/>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rPr>
              <a:t>The total payload mass carried by boosters launched by NASA (CRS</a:t>
            </a:r>
            <a:r>
              <a:rPr lang="en-US" sz="1600" dirty="0"/>
              <a:t>):</a:t>
            </a:r>
            <a:r>
              <a:rPr lang="en-US" sz="1600" dirty="0">
                <a:solidFill>
                  <a:srgbClr val="0B49CB"/>
                </a:solidFill>
              </a:rPr>
              <a:t> 45,596 KG</a:t>
            </a:r>
          </a:p>
        </p:txBody>
      </p:sp>
      <p:pic>
        <p:nvPicPr>
          <p:cNvPr id="9" name="Picture 8">
            <a:extLst>
              <a:ext uri="{FF2B5EF4-FFF2-40B4-BE49-F238E27FC236}">
                <a16:creationId xmlns:a16="http://schemas.microsoft.com/office/drawing/2014/main" id="{029F62EC-709D-565C-22BB-157D4E853ED9}"/>
              </a:ext>
            </a:extLst>
          </p:cNvPr>
          <p:cNvPicPr>
            <a:picLocks noChangeAspect="1"/>
          </p:cNvPicPr>
          <p:nvPr/>
        </p:nvPicPr>
        <p:blipFill>
          <a:blip r:embed="rId3"/>
          <a:stretch>
            <a:fillRect/>
          </a:stretch>
        </p:blipFill>
        <p:spPr>
          <a:xfrm>
            <a:off x="1061335" y="2652604"/>
            <a:ext cx="10069330" cy="15527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TextBox 6">
            <a:extLst>
              <a:ext uri="{FF2B5EF4-FFF2-40B4-BE49-F238E27FC236}">
                <a16:creationId xmlns:a16="http://schemas.microsoft.com/office/drawing/2014/main" id="{9999AA46-CE8D-C9D2-EDC1-678BD6831FCF}"/>
              </a:ext>
            </a:extLst>
          </p:cNvPr>
          <p:cNvSpPr txBox="1"/>
          <p:nvPr/>
        </p:nvSpPr>
        <p:spPr>
          <a:xfrm>
            <a:off x="1005374" y="1656384"/>
            <a:ext cx="9510226" cy="338554"/>
          </a:xfrm>
          <a:prstGeom prst="rect">
            <a:avLst/>
          </a:prstGeom>
          <a:noFill/>
        </p:spPr>
        <p:txBody>
          <a:bodyPr wrap="square">
            <a:spAutoFit/>
          </a:bodyPr>
          <a:lstStyle/>
          <a:p>
            <a:r>
              <a:rPr lang="en-US" sz="1600" dirty="0"/>
              <a:t>Average payload mass carried by booster version F9 v1.1: </a:t>
            </a:r>
            <a:r>
              <a:rPr lang="en-US" sz="1600" dirty="0">
                <a:solidFill>
                  <a:srgbClr val="0B49CB"/>
                </a:solidFill>
              </a:rPr>
              <a:t>25,34.67 KG</a:t>
            </a:r>
            <a:endParaRPr lang="en-US" sz="1600" dirty="0"/>
          </a:p>
        </p:txBody>
      </p:sp>
      <p:pic>
        <p:nvPicPr>
          <p:cNvPr id="11" name="Picture 10">
            <a:extLst>
              <a:ext uri="{FF2B5EF4-FFF2-40B4-BE49-F238E27FC236}">
                <a16:creationId xmlns:a16="http://schemas.microsoft.com/office/drawing/2014/main" id="{39842852-A47D-569F-F613-7A4E743ADF41}"/>
              </a:ext>
            </a:extLst>
          </p:cNvPr>
          <p:cNvPicPr>
            <a:picLocks noChangeAspect="1"/>
          </p:cNvPicPr>
          <p:nvPr/>
        </p:nvPicPr>
        <p:blipFill>
          <a:blip r:embed="rId3"/>
          <a:stretch>
            <a:fillRect/>
          </a:stretch>
        </p:blipFill>
        <p:spPr>
          <a:xfrm>
            <a:off x="985124" y="2685946"/>
            <a:ext cx="10221751" cy="148610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49F470E-F844-902A-BB52-EFE7D21507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10D5A5-F7BF-BD67-5138-28F67B06EEE2}"/>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DD8D6954-5C25-2A01-4E6F-A49593E219A2}"/>
              </a:ext>
            </a:extLst>
          </p:cNvPr>
          <p:cNvSpPr txBox="1">
            <a:spLocks/>
          </p:cNvSpPr>
          <p:nvPr/>
        </p:nvSpPr>
        <p:spPr>
          <a:xfrm>
            <a:off x="770011" y="1595119"/>
            <a:ext cx="10515599" cy="45212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mn-lt"/>
              </a:rPr>
              <a:t>This project aims to predict the landing success of SpaceX's Falcon 9 first stage by applying supervised machine learning techniques to historical launch data to identify patterns and key predictors of successful landings. </a:t>
            </a:r>
          </a:p>
          <a:p>
            <a:pPr marL="0" indent="0">
              <a:lnSpc>
                <a:spcPct val="100000"/>
              </a:lnSpc>
              <a:spcBef>
                <a:spcPts val="1400"/>
              </a:spcBef>
              <a:buNone/>
            </a:pPr>
            <a:r>
              <a:rPr lang="en-US" sz="1800" dirty="0">
                <a:solidFill>
                  <a:schemeClr val="accent3">
                    <a:lumMod val="25000"/>
                  </a:schemeClr>
                </a:solidFill>
                <a:latin typeface="+mn-lt"/>
              </a:rPr>
              <a:t>The dataset was collected from SpaceX REST API, including features such as launch site, payload mass, orbit type, booster version, and flight number, among others. After data cleaning, exploratory data analysis and visualization, four classification models were developed and evaluated: K-Nearest Neighbors (KNN), Support Vector Machines (SVM), Decision Trees, and Logistic Regression. Each model was trained using cross-validation, with hyperparameters tuned for optimal performance. Evaluation metrics included accuracy, precision, recall, and F1-score. </a:t>
            </a:r>
          </a:p>
          <a:p>
            <a:pPr marL="0" indent="0">
              <a:lnSpc>
                <a:spcPct val="100000"/>
              </a:lnSpc>
              <a:spcBef>
                <a:spcPts val="1400"/>
              </a:spcBef>
              <a:buNone/>
            </a:pPr>
            <a:r>
              <a:rPr lang="en-US" sz="1800" dirty="0">
                <a:solidFill>
                  <a:schemeClr val="accent3">
                    <a:lumMod val="25000"/>
                  </a:schemeClr>
                </a:solidFill>
                <a:latin typeface="+mn-lt"/>
              </a:rPr>
              <a:t>All four models achieved the same accuracy of 83.3% on testing set, demonstrated strong generalization on unseen data. These results suggest that machine learning can be a powerful tool for forecasting rocket landing success, potentially informing future launch strategies and significantly reducing launch costs.</a:t>
            </a:r>
          </a:p>
        </p:txBody>
      </p:sp>
      <p:sp>
        <p:nvSpPr>
          <p:cNvPr id="19" name="Title 1">
            <a:extLst>
              <a:ext uri="{FF2B5EF4-FFF2-40B4-BE49-F238E27FC236}">
                <a16:creationId xmlns:a16="http://schemas.microsoft.com/office/drawing/2014/main" id="{18D719AB-218F-ED6C-5085-08BB30E9BB0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00953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3455AD28-06A0-27BE-2132-1BEF283C3A88}"/>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t>Date when the first successful landing outcome in ground pad was achieved: </a:t>
            </a:r>
            <a:r>
              <a:rPr lang="en-US" sz="1600" dirty="0">
                <a:solidFill>
                  <a:srgbClr val="0B49CB"/>
                </a:solidFill>
              </a:rPr>
              <a:t>2015-12-22</a:t>
            </a:r>
          </a:p>
        </p:txBody>
      </p:sp>
      <p:pic>
        <p:nvPicPr>
          <p:cNvPr id="11" name="Picture 10">
            <a:extLst>
              <a:ext uri="{FF2B5EF4-FFF2-40B4-BE49-F238E27FC236}">
                <a16:creationId xmlns:a16="http://schemas.microsoft.com/office/drawing/2014/main" id="{243E0A1D-1254-B809-E768-A7B18A600DAD}"/>
              </a:ext>
            </a:extLst>
          </p:cNvPr>
          <p:cNvPicPr>
            <a:picLocks noChangeAspect="1"/>
          </p:cNvPicPr>
          <p:nvPr/>
        </p:nvPicPr>
        <p:blipFill>
          <a:blip r:embed="rId3"/>
          <a:stretch>
            <a:fillRect/>
          </a:stretch>
        </p:blipFill>
        <p:spPr>
          <a:xfrm>
            <a:off x="1094677" y="2709762"/>
            <a:ext cx="10002646" cy="143847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6AC53CF1-EF64-36BD-EE8B-8E5084DEA707}"/>
              </a:ext>
            </a:extLst>
          </p:cNvPr>
          <p:cNvSpPr txBox="1"/>
          <p:nvPr/>
        </p:nvSpPr>
        <p:spPr>
          <a:xfrm>
            <a:off x="1005374" y="1656384"/>
            <a:ext cx="9510226" cy="584775"/>
          </a:xfrm>
          <a:prstGeom prst="rect">
            <a:avLst/>
          </a:prstGeom>
          <a:noFill/>
        </p:spPr>
        <p:txBody>
          <a:bodyPr wrap="square">
            <a:spAutoFit/>
          </a:bodyPr>
          <a:lstStyle/>
          <a:p>
            <a:r>
              <a:rPr lang="en-US" sz="1600" dirty="0"/>
              <a:t>Four boosters had success in drone ship and have payload mass between 4000 and 6000, they are: </a:t>
            </a:r>
            <a:r>
              <a:rPr lang="en-US" sz="1600" dirty="0">
                <a:solidFill>
                  <a:srgbClr val="0B49CB"/>
                </a:solidFill>
              </a:rPr>
              <a:t>F9 FT B1022, F9 FT B1026, F9 FT B1021.2, F9 FT B1031.2</a:t>
            </a:r>
            <a:endParaRPr lang="en-US" sz="1600" dirty="0"/>
          </a:p>
        </p:txBody>
      </p:sp>
      <p:pic>
        <p:nvPicPr>
          <p:cNvPr id="9" name="Picture 8">
            <a:extLst>
              <a:ext uri="{FF2B5EF4-FFF2-40B4-BE49-F238E27FC236}">
                <a16:creationId xmlns:a16="http://schemas.microsoft.com/office/drawing/2014/main" id="{A973426F-CE81-ED6A-A4FC-D54415BBC888}"/>
              </a:ext>
            </a:extLst>
          </p:cNvPr>
          <p:cNvPicPr>
            <a:picLocks noChangeAspect="1"/>
          </p:cNvPicPr>
          <p:nvPr/>
        </p:nvPicPr>
        <p:blipFill>
          <a:blip r:embed="rId3"/>
          <a:stretch>
            <a:fillRect/>
          </a:stretch>
        </p:blipFill>
        <p:spPr>
          <a:xfrm>
            <a:off x="1005374" y="2611370"/>
            <a:ext cx="10144708" cy="32143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94321924-E718-53FD-4A85-33F75BE91969}"/>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t>Among all mission outcomes,  there are </a:t>
            </a:r>
            <a:r>
              <a:rPr lang="en-US" sz="1600" dirty="0">
                <a:solidFill>
                  <a:srgbClr val="0B49CB"/>
                </a:solidFill>
              </a:rPr>
              <a:t>61 Success </a:t>
            </a:r>
            <a:r>
              <a:rPr lang="en-US" sz="1600" dirty="0"/>
              <a:t>and</a:t>
            </a:r>
            <a:r>
              <a:rPr lang="en-US" sz="1600" dirty="0">
                <a:solidFill>
                  <a:srgbClr val="0B49CB"/>
                </a:solidFill>
              </a:rPr>
              <a:t> 10 Failure</a:t>
            </a:r>
          </a:p>
        </p:txBody>
      </p:sp>
      <p:pic>
        <p:nvPicPr>
          <p:cNvPr id="7" name="Picture 6">
            <a:extLst>
              <a:ext uri="{FF2B5EF4-FFF2-40B4-BE49-F238E27FC236}">
                <a16:creationId xmlns:a16="http://schemas.microsoft.com/office/drawing/2014/main" id="{2994332A-672C-EB9F-A8C9-43A435E35D3A}"/>
              </a:ext>
            </a:extLst>
          </p:cNvPr>
          <p:cNvPicPr>
            <a:picLocks noChangeAspect="1"/>
          </p:cNvPicPr>
          <p:nvPr/>
        </p:nvPicPr>
        <p:blipFill>
          <a:blip r:embed="rId3"/>
          <a:stretch>
            <a:fillRect/>
          </a:stretch>
        </p:blipFill>
        <p:spPr>
          <a:xfrm>
            <a:off x="980361" y="2400156"/>
            <a:ext cx="10231278" cy="205768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D21C52FE-9307-C4BF-7467-BE58A8407A88}"/>
              </a:ext>
            </a:extLst>
          </p:cNvPr>
          <p:cNvSpPr txBox="1"/>
          <p:nvPr/>
        </p:nvSpPr>
        <p:spPr>
          <a:xfrm>
            <a:off x="1005374" y="1656384"/>
            <a:ext cx="9510226" cy="338554"/>
          </a:xfrm>
          <a:prstGeom prst="rect">
            <a:avLst/>
          </a:prstGeom>
          <a:noFill/>
        </p:spPr>
        <p:txBody>
          <a:bodyPr wrap="square">
            <a:spAutoFit/>
          </a:bodyPr>
          <a:lstStyle/>
          <a:p>
            <a:r>
              <a:rPr lang="en-US" sz="1600" dirty="0"/>
              <a:t>Below is a list of all the </a:t>
            </a:r>
            <a:r>
              <a:rPr lang="en-US" sz="1600" dirty="0" err="1"/>
              <a:t>booster_versions</a:t>
            </a:r>
            <a:r>
              <a:rPr lang="en-US" sz="1600" dirty="0"/>
              <a:t> that have carried the maximum payload mass</a:t>
            </a:r>
          </a:p>
        </p:txBody>
      </p:sp>
      <p:pic>
        <p:nvPicPr>
          <p:cNvPr id="7" name="Picture 6">
            <a:extLst>
              <a:ext uri="{FF2B5EF4-FFF2-40B4-BE49-F238E27FC236}">
                <a16:creationId xmlns:a16="http://schemas.microsoft.com/office/drawing/2014/main" id="{062F9136-8B5D-CB1D-FAD2-C88559285625}"/>
              </a:ext>
            </a:extLst>
          </p:cNvPr>
          <p:cNvPicPr>
            <a:picLocks noChangeAspect="1"/>
          </p:cNvPicPr>
          <p:nvPr/>
        </p:nvPicPr>
        <p:blipFill>
          <a:blip r:embed="rId3"/>
          <a:srcRect b="2072"/>
          <a:stretch>
            <a:fillRect/>
          </a:stretch>
        </p:blipFill>
        <p:spPr>
          <a:xfrm>
            <a:off x="1427584" y="2030070"/>
            <a:ext cx="8089640" cy="428928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4D4DF81C-CC67-62FA-9AE3-131B8AE4336F}"/>
              </a:ext>
            </a:extLst>
          </p:cNvPr>
          <p:cNvSpPr txBox="1"/>
          <p:nvPr/>
        </p:nvSpPr>
        <p:spPr>
          <a:xfrm>
            <a:off x="1005373" y="1656384"/>
            <a:ext cx="10280237" cy="338554"/>
          </a:xfrm>
          <a:prstGeom prst="rect">
            <a:avLst/>
          </a:prstGeom>
          <a:noFill/>
        </p:spPr>
        <p:txBody>
          <a:bodyPr wrap="square">
            <a:spAutoFit/>
          </a:bodyPr>
          <a:lstStyle/>
          <a:p>
            <a:r>
              <a:rPr lang="en-US" sz="1600" dirty="0"/>
              <a:t>There are two failed drone shop landing in year 2015, below table shows their booster version, </a:t>
            </a:r>
            <a:r>
              <a:rPr lang="en-US" sz="1600" dirty="0" err="1"/>
              <a:t>launch_site</a:t>
            </a:r>
            <a:r>
              <a:rPr lang="en-US" sz="1600" dirty="0"/>
              <a:t>.</a:t>
            </a:r>
          </a:p>
        </p:txBody>
      </p:sp>
      <p:pic>
        <p:nvPicPr>
          <p:cNvPr id="11" name="Picture 10">
            <a:extLst>
              <a:ext uri="{FF2B5EF4-FFF2-40B4-BE49-F238E27FC236}">
                <a16:creationId xmlns:a16="http://schemas.microsoft.com/office/drawing/2014/main" id="{DF358B4C-CD9D-761A-4EC9-32DED9227F64}"/>
              </a:ext>
            </a:extLst>
          </p:cNvPr>
          <p:cNvPicPr>
            <a:picLocks noChangeAspect="1"/>
          </p:cNvPicPr>
          <p:nvPr/>
        </p:nvPicPr>
        <p:blipFill>
          <a:blip r:embed="rId3"/>
          <a:stretch>
            <a:fillRect/>
          </a:stretch>
        </p:blipFill>
        <p:spPr>
          <a:xfrm>
            <a:off x="1719045" y="2054196"/>
            <a:ext cx="8082884" cy="418798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1A00E821-EE31-3AA8-73A7-C44911F4C385}"/>
              </a:ext>
            </a:extLst>
          </p:cNvPr>
          <p:cNvSpPr txBox="1"/>
          <p:nvPr/>
        </p:nvSpPr>
        <p:spPr>
          <a:xfrm>
            <a:off x="1005373" y="1656384"/>
            <a:ext cx="9976757" cy="584775"/>
          </a:xfrm>
          <a:prstGeom prst="rect">
            <a:avLst/>
          </a:prstGeom>
          <a:noFill/>
        </p:spPr>
        <p:txBody>
          <a:bodyPr wrap="square">
            <a:spAutoFit/>
          </a:bodyPr>
          <a:lstStyle/>
          <a:p>
            <a:r>
              <a:rPr lang="en-US" sz="1600" dirty="0"/>
              <a:t>Below is the count of landing outcomes between the date 2010-06-04 and 2017-03-20, ranked in descending order.</a:t>
            </a:r>
          </a:p>
          <a:p>
            <a:endParaRPr lang="en-US" sz="1600" dirty="0"/>
          </a:p>
        </p:txBody>
      </p:sp>
      <p:pic>
        <p:nvPicPr>
          <p:cNvPr id="7" name="Picture 6">
            <a:extLst>
              <a:ext uri="{FF2B5EF4-FFF2-40B4-BE49-F238E27FC236}">
                <a16:creationId xmlns:a16="http://schemas.microsoft.com/office/drawing/2014/main" id="{0F3FE50C-581B-22B8-195C-46D2B11B765F}"/>
              </a:ext>
            </a:extLst>
          </p:cNvPr>
          <p:cNvPicPr>
            <a:picLocks noChangeAspect="1"/>
          </p:cNvPicPr>
          <p:nvPr/>
        </p:nvPicPr>
        <p:blipFill>
          <a:blip r:embed="rId3"/>
          <a:stretch>
            <a:fillRect/>
          </a:stretch>
        </p:blipFill>
        <p:spPr>
          <a:xfrm>
            <a:off x="1209870" y="2060936"/>
            <a:ext cx="9156278" cy="41744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p>
        </p:txBody>
      </p:sp>
      <p:pic>
        <p:nvPicPr>
          <p:cNvPr id="8" name="Picture 7">
            <a:extLst>
              <a:ext uri="{FF2B5EF4-FFF2-40B4-BE49-F238E27FC236}">
                <a16:creationId xmlns:a16="http://schemas.microsoft.com/office/drawing/2014/main" id="{2691791D-EE8D-DC73-7555-3CDCBDC4F34F}"/>
              </a:ext>
            </a:extLst>
          </p:cNvPr>
          <p:cNvPicPr>
            <a:picLocks noChangeAspect="1"/>
          </p:cNvPicPr>
          <p:nvPr/>
        </p:nvPicPr>
        <p:blipFill>
          <a:blip r:embed="rId4"/>
          <a:stretch>
            <a:fillRect/>
          </a:stretch>
        </p:blipFill>
        <p:spPr>
          <a:xfrm>
            <a:off x="965250" y="1474237"/>
            <a:ext cx="10261500" cy="3909526"/>
          </a:xfrm>
          <a:prstGeom prst="rect">
            <a:avLst/>
          </a:prstGeom>
        </p:spPr>
      </p:pic>
      <p:sp>
        <p:nvSpPr>
          <p:cNvPr id="10" name="TextBox 9">
            <a:extLst>
              <a:ext uri="{FF2B5EF4-FFF2-40B4-BE49-F238E27FC236}">
                <a16:creationId xmlns:a16="http://schemas.microsoft.com/office/drawing/2014/main" id="{220601D2-394B-C61C-3A40-F3BB5E84ABBD}"/>
              </a:ext>
            </a:extLst>
          </p:cNvPr>
          <p:cNvSpPr txBox="1"/>
          <p:nvPr/>
        </p:nvSpPr>
        <p:spPr>
          <a:xfrm>
            <a:off x="965250" y="5487728"/>
            <a:ext cx="10044872" cy="1323439"/>
          </a:xfrm>
          <a:prstGeom prst="rect">
            <a:avLst/>
          </a:prstGeom>
          <a:noFill/>
        </p:spPr>
        <p:txBody>
          <a:bodyPr wrap="square">
            <a:spAutoFit/>
          </a:bodyPr>
          <a:lstStyle/>
          <a:p>
            <a:r>
              <a:rPr lang="en-US" sz="1600" b="1" dirty="0">
                <a:solidFill>
                  <a:srgbClr val="0B49CB"/>
                </a:solidFill>
              </a:rPr>
              <a:t>Key Insights:</a:t>
            </a:r>
          </a:p>
          <a:p>
            <a:pPr marL="285750" indent="-285750">
              <a:buFont typeface="Arial" panose="020B0604020202020204" pitchFamily="34" charset="0"/>
              <a:buChar char="•"/>
            </a:pPr>
            <a:r>
              <a:rPr lang="en-US" sz="1600" dirty="0"/>
              <a:t>All SpaceX launch sites are strategically located near the Equator, optimizing fuel efficiency and orbital mechanics for missions.</a:t>
            </a:r>
          </a:p>
          <a:p>
            <a:pPr marL="285750" indent="-285750">
              <a:buFont typeface="Arial" panose="020B0604020202020204" pitchFamily="34" charset="0"/>
              <a:buChar char="•"/>
            </a:pPr>
            <a:r>
              <a:rPr lang="en-US" sz="1600" dirty="0"/>
              <a:t>Each site is situated in close proximity to the coastline, which provides a safe trajectory over open water and facilitates logistical access for recovery operations. </a:t>
            </a:r>
            <a:endParaRPr lang="en-US" sz="1600" b="0" i="0" dirty="0">
              <a:effectLst/>
              <a:latin typeface="system-ui"/>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a:t>
            </a:r>
          </a:p>
        </p:txBody>
      </p:sp>
      <p:pic>
        <p:nvPicPr>
          <p:cNvPr id="21" name="Picture 20">
            <a:extLst>
              <a:ext uri="{FF2B5EF4-FFF2-40B4-BE49-F238E27FC236}">
                <a16:creationId xmlns:a16="http://schemas.microsoft.com/office/drawing/2014/main" id="{1733659C-FFBF-3E40-E51F-C55A232C862C}"/>
              </a:ext>
            </a:extLst>
          </p:cNvPr>
          <p:cNvPicPr>
            <a:picLocks noChangeAspect="1"/>
          </p:cNvPicPr>
          <p:nvPr/>
        </p:nvPicPr>
        <p:blipFill>
          <a:blip r:embed="rId3"/>
          <a:stretch>
            <a:fillRect/>
          </a:stretch>
        </p:blipFill>
        <p:spPr>
          <a:xfrm>
            <a:off x="7804759" y="1466563"/>
            <a:ext cx="3291840" cy="2071923"/>
          </a:xfrm>
          <a:prstGeom prst="rect">
            <a:avLst/>
          </a:prstGeom>
        </p:spPr>
      </p:pic>
      <p:sp>
        <p:nvSpPr>
          <p:cNvPr id="17" name="TextBox 16">
            <a:extLst>
              <a:ext uri="{FF2B5EF4-FFF2-40B4-BE49-F238E27FC236}">
                <a16:creationId xmlns:a16="http://schemas.microsoft.com/office/drawing/2014/main" id="{9D0A7BF6-E3CF-39D8-B1AE-43C44552F1B9}"/>
              </a:ext>
            </a:extLst>
          </p:cNvPr>
          <p:cNvSpPr txBox="1"/>
          <p:nvPr/>
        </p:nvSpPr>
        <p:spPr>
          <a:xfrm>
            <a:off x="8416603" y="3538486"/>
            <a:ext cx="2245658" cy="307777"/>
          </a:xfrm>
          <a:prstGeom prst="rect">
            <a:avLst/>
          </a:prstGeom>
          <a:noFill/>
        </p:spPr>
        <p:txBody>
          <a:bodyPr wrap="square">
            <a:spAutoFit/>
          </a:bodyPr>
          <a:lstStyle/>
          <a:p>
            <a:r>
              <a:rPr lang="en-US" sz="1400" b="0" i="0" dirty="0">
                <a:effectLst/>
              </a:rPr>
              <a:t>Launch Site KSC LC-39A</a:t>
            </a:r>
          </a:p>
        </p:txBody>
      </p:sp>
      <p:pic>
        <p:nvPicPr>
          <p:cNvPr id="24" name="Picture 23">
            <a:extLst>
              <a:ext uri="{FF2B5EF4-FFF2-40B4-BE49-F238E27FC236}">
                <a16:creationId xmlns:a16="http://schemas.microsoft.com/office/drawing/2014/main" id="{673A1A2E-0623-F144-73DC-E07C82B9234A}"/>
              </a:ext>
            </a:extLst>
          </p:cNvPr>
          <p:cNvPicPr>
            <a:picLocks noChangeAspect="1"/>
          </p:cNvPicPr>
          <p:nvPr/>
        </p:nvPicPr>
        <p:blipFill>
          <a:blip r:embed="rId4"/>
          <a:srcRect r="5232"/>
          <a:stretch>
            <a:fillRect/>
          </a:stretch>
        </p:blipFill>
        <p:spPr>
          <a:xfrm>
            <a:off x="4068304" y="1480260"/>
            <a:ext cx="3291840" cy="2044528"/>
          </a:xfrm>
          <a:prstGeom prst="rect">
            <a:avLst/>
          </a:prstGeom>
        </p:spPr>
      </p:pic>
      <p:pic>
        <p:nvPicPr>
          <p:cNvPr id="26" name="Picture 25">
            <a:extLst>
              <a:ext uri="{FF2B5EF4-FFF2-40B4-BE49-F238E27FC236}">
                <a16:creationId xmlns:a16="http://schemas.microsoft.com/office/drawing/2014/main" id="{3031036A-AFC7-138A-F908-AEEDCCAC9CB1}"/>
              </a:ext>
            </a:extLst>
          </p:cNvPr>
          <p:cNvPicPr>
            <a:picLocks noChangeAspect="1"/>
          </p:cNvPicPr>
          <p:nvPr/>
        </p:nvPicPr>
        <p:blipFill>
          <a:blip r:embed="rId5"/>
          <a:srcRect b="2888"/>
          <a:stretch>
            <a:fillRect/>
          </a:stretch>
        </p:blipFill>
        <p:spPr>
          <a:xfrm>
            <a:off x="4054936" y="4063526"/>
            <a:ext cx="3318577" cy="2044528"/>
          </a:xfrm>
          <a:prstGeom prst="rect">
            <a:avLst/>
          </a:prstGeom>
        </p:spPr>
      </p:pic>
      <p:sp>
        <p:nvSpPr>
          <p:cNvPr id="28" name="TextBox 27">
            <a:extLst>
              <a:ext uri="{FF2B5EF4-FFF2-40B4-BE49-F238E27FC236}">
                <a16:creationId xmlns:a16="http://schemas.microsoft.com/office/drawing/2014/main" id="{2A6010F8-6404-15EA-25C4-7BED87E44404}"/>
              </a:ext>
            </a:extLst>
          </p:cNvPr>
          <p:cNvSpPr txBox="1"/>
          <p:nvPr/>
        </p:nvSpPr>
        <p:spPr>
          <a:xfrm>
            <a:off x="4542985" y="3538486"/>
            <a:ext cx="2342477" cy="307777"/>
          </a:xfrm>
          <a:prstGeom prst="rect">
            <a:avLst/>
          </a:prstGeom>
          <a:noFill/>
        </p:spPr>
        <p:txBody>
          <a:bodyPr wrap="square">
            <a:spAutoFit/>
          </a:bodyPr>
          <a:lstStyle>
            <a:defPPr>
              <a:defRPr lang="en-US"/>
            </a:defPPr>
            <a:lvl1pPr>
              <a:defRPr sz="1400" b="0" i="0">
                <a:solidFill>
                  <a:srgbClr val="0B49CB"/>
                </a:solidFill>
                <a:effectLst/>
                <a:latin typeface="Abadi" panose="020B0604020104020204" pitchFamily="34" charset="0"/>
              </a:defRPr>
            </a:lvl1pPr>
          </a:lstStyle>
          <a:p>
            <a:r>
              <a:rPr lang="en-US" dirty="0">
                <a:solidFill>
                  <a:schemeClr val="tx1"/>
                </a:solidFill>
                <a:latin typeface="+mn-lt"/>
              </a:rPr>
              <a:t>Launch Site CCAFS SLC-40</a:t>
            </a:r>
          </a:p>
        </p:txBody>
      </p:sp>
      <p:sp>
        <p:nvSpPr>
          <p:cNvPr id="29" name="TextBox 28">
            <a:extLst>
              <a:ext uri="{FF2B5EF4-FFF2-40B4-BE49-F238E27FC236}">
                <a16:creationId xmlns:a16="http://schemas.microsoft.com/office/drawing/2014/main" id="{018A6B62-C67E-96DF-A7B9-2EB1C7E0E019}"/>
              </a:ext>
            </a:extLst>
          </p:cNvPr>
          <p:cNvSpPr txBox="1"/>
          <p:nvPr/>
        </p:nvSpPr>
        <p:spPr>
          <a:xfrm>
            <a:off x="4572761" y="6119434"/>
            <a:ext cx="2342477" cy="307777"/>
          </a:xfrm>
          <a:prstGeom prst="rect">
            <a:avLst/>
          </a:prstGeom>
          <a:noFill/>
        </p:spPr>
        <p:txBody>
          <a:bodyPr wrap="square">
            <a:spAutoFit/>
          </a:bodyPr>
          <a:lstStyle>
            <a:defPPr>
              <a:defRPr lang="en-US"/>
            </a:defPPr>
            <a:lvl1pPr>
              <a:defRPr sz="1400" b="0" i="0">
                <a:solidFill>
                  <a:srgbClr val="0B49CB"/>
                </a:solidFill>
                <a:effectLst/>
                <a:latin typeface="Abadi" panose="020B0604020104020204" pitchFamily="34" charset="0"/>
              </a:defRPr>
            </a:lvl1pPr>
          </a:lstStyle>
          <a:p>
            <a:r>
              <a:rPr lang="en-US" dirty="0">
                <a:solidFill>
                  <a:schemeClr val="tx1"/>
                </a:solidFill>
                <a:latin typeface="+mn-lt"/>
              </a:rPr>
              <a:t>Launch Site CCAFS LC-40</a:t>
            </a:r>
          </a:p>
        </p:txBody>
      </p:sp>
      <p:pic>
        <p:nvPicPr>
          <p:cNvPr id="31" name="Picture 30">
            <a:extLst>
              <a:ext uri="{FF2B5EF4-FFF2-40B4-BE49-F238E27FC236}">
                <a16:creationId xmlns:a16="http://schemas.microsoft.com/office/drawing/2014/main" id="{55C66090-2F24-3B43-196C-04CAFFDBE8A6}"/>
              </a:ext>
            </a:extLst>
          </p:cNvPr>
          <p:cNvPicPr>
            <a:picLocks noChangeAspect="1"/>
          </p:cNvPicPr>
          <p:nvPr/>
        </p:nvPicPr>
        <p:blipFill>
          <a:blip r:embed="rId6"/>
          <a:srcRect r="13343" b="2888"/>
          <a:stretch>
            <a:fillRect/>
          </a:stretch>
        </p:blipFill>
        <p:spPr>
          <a:xfrm>
            <a:off x="7804759" y="4063527"/>
            <a:ext cx="3318577" cy="2044528"/>
          </a:xfrm>
          <a:prstGeom prst="rect">
            <a:avLst/>
          </a:prstGeom>
        </p:spPr>
      </p:pic>
      <p:sp>
        <p:nvSpPr>
          <p:cNvPr id="32" name="TextBox 31">
            <a:extLst>
              <a:ext uri="{FF2B5EF4-FFF2-40B4-BE49-F238E27FC236}">
                <a16:creationId xmlns:a16="http://schemas.microsoft.com/office/drawing/2014/main" id="{959C579E-69AA-2143-3362-B5EC27EC6F07}"/>
              </a:ext>
            </a:extLst>
          </p:cNvPr>
          <p:cNvSpPr txBox="1"/>
          <p:nvPr/>
        </p:nvSpPr>
        <p:spPr>
          <a:xfrm>
            <a:off x="8368194" y="6113572"/>
            <a:ext cx="2342477" cy="307777"/>
          </a:xfrm>
          <a:prstGeom prst="rect">
            <a:avLst/>
          </a:prstGeom>
          <a:noFill/>
        </p:spPr>
        <p:txBody>
          <a:bodyPr wrap="square">
            <a:spAutoFit/>
          </a:bodyPr>
          <a:lstStyle>
            <a:defPPr>
              <a:defRPr lang="en-US"/>
            </a:defPPr>
            <a:lvl1pPr>
              <a:defRPr sz="1400" b="0" i="0">
                <a:solidFill>
                  <a:srgbClr val="0B49CB"/>
                </a:solidFill>
                <a:effectLst/>
                <a:latin typeface="Abadi" panose="020B0604020104020204" pitchFamily="34" charset="0"/>
              </a:defRPr>
            </a:lvl1pPr>
          </a:lstStyle>
          <a:p>
            <a:r>
              <a:rPr lang="en-US" dirty="0">
                <a:solidFill>
                  <a:schemeClr val="tx1"/>
                </a:solidFill>
                <a:latin typeface="+mn-lt"/>
              </a:rPr>
              <a:t>Launch Site VAFB SLC-4E</a:t>
            </a:r>
          </a:p>
        </p:txBody>
      </p:sp>
      <p:sp>
        <p:nvSpPr>
          <p:cNvPr id="2" name="TextBox 1">
            <a:extLst>
              <a:ext uri="{FF2B5EF4-FFF2-40B4-BE49-F238E27FC236}">
                <a16:creationId xmlns:a16="http://schemas.microsoft.com/office/drawing/2014/main" id="{E1E31F0E-E3F7-0F8F-404C-046489BFED63}"/>
              </a:ext>
            </a:extLst>
          </p:cNvPr>
          <p:cNvSpPr txBox="1"/>
          <p:nvPr/>
        </p:nvSpPr>
        <p:spPr>
          <a:xfrm>
            <a:off x="666512" y="1430216"/>
            <a:ext cx="3318577" cy="4278094"/>
          </a:xfrm>
          <a:prstGeom prst="rect">
            <a:avLst/>
          </a:prstGeom>
          <a:noFill/>
        </p:spPr>
        <p:txBody>
          <a:bodyPr wrap="square">
            <a:spAutoFit/>
          </a:bodyPr>
          <a:lstStyle/>
          <a:p>
            <a:r>
              <a:rPr lang="en-US" sz="1600" b="1" dirty="0">
                <a:solidFill>
                  <a:srgbClr val="0B49CB"/>
                </a:solidFill>
              </a:rPr>
              <a:t>Key Insights:</a:t>
            </a:r>
          </a:p>
          <a:p>
            <a:r>
              <a:rPr lang="en-US" sz="1600" dirty="0"/>
              <a:t>Mapping SpaceX launch outcomes reveals a clear performance distinction between sites:</a:t>
            </a:r>
          </a:p>
          <a:p>
            <a:pPr marL="285750" indent="-285750">
              <a:buFont typeface="Arial" panose="020B0604020202020204" pitchFamily="34" charset="0"/>
              <a:buChar char="•"/>
            </a:pPr>
            <a:r>
              <a:rPr lang="en-US" sz="1600" dirty="0"/>
              <a:t>KSC LC-39A stands out with the highest success rate, underscoring its reliability for critical missions. </a:t>
            </a:r>
          </a:p>
          <a:p>
            <a:pPr marL="285750" indent="-285750">
              <a:buFont typeface="Arial" panose="020B0604020202020204" pitchFamily="34" charset="0"/>
              <a:buChar char="•"/>
            </a:pPr>
            <a:r>
              <a:rPr lang="en-US" sz="1600" dirty="0"/>
              <a:t>In contrast, CCAFS LC-40, while hosting the highest number of launches, shows a comparatively lower success rate. </a:t>
            </a:r>
          </a:p>
          <a:p>
            <a:pPr marL="285750" indent="-285750">
              <a:buFont typeface="Arial" panose="020B0604020202020204" pitchFamily="34" charset="0"/>
              <a:buChar char="•"/>
            </a:pPr>
            <a:r>
              <a:rPr lang="en-US" sz="1600" dirty="0"/>
              <a:t>This suggests that LC-40 may be used for higher-frequency, lower-risk missions, while LC-39A is reserved for high-stakes operations requiring proven dependability.</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CC9FCF5-55CE-69B3-9FDB-35519D44CA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24E5-03F8-37C8-8979-0D0D378A3D55}"/>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Title 1">
            <a:extLst>
              <a:ext uri="{FF2B5EF4-FFF2-40B4-BE49-F238E27FC236}">
                <a16:creationId xmlns:a16="http://schemas.microsoft.com/office/drawing/2014/main" id="{E6A0C463-29AA-9111-34FA-200154F6B54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Sites</a:t>
            </a:r>
            <a:endParaRPr lang="en-US" dirty="0">
              <a:solidFill>
                <a:srgbClr val="0B49CB"/>
              </a:solidFill>
            </a:endParaRPr>
          </a:p>
        </p:txBody>
      </p:sp>
      <p:sp>
        <p:nvSpPr>
          <p:cNvPr id="9" name="TextBox 8">
            <a:extLst>
              <a:ext uri="{FF2B5EF4-FFF2-40B4-BE49-F238E27FC236}">
                <a16:creationId xmlns:a16="http://schemas.microsoft.com/office/drawing/2014/main" id="{77F608B0-E019-A389-E84A-CB963B1630DF}"/>
              </a:ext>
            </a:extLst>
          </p:cNvPr>
          <p:cNvSpPr txBox="1"/>
          <p:nvPr/>
        </p:nvSpPr>
        <p:spPr>
          <a:xfrm>
            <a:off x="688490" y="1401328"/>
            <a:ext cx="10693102" cy="1749197"/>
          </a:xfrm>
          <a:prstGeom prst="rect">
            <a:avLst/>
          </a:prstGeom>
          <a:noFill/>
        </p:spPr>
        <p:txBody>
          <a:bodyPr wrap="square">
            <a:spAutoFit/>
          </a:bodyPr>
          <a:lstStyle/>
          <a:p>
            <a:r>
              <a:rPr lang="en-US" sz="1600" b="1" dirty="0">
                <a:solidFill>
                  <a:srgbClr val="0B49CB"/>
                </a:solidFill>
              </a:rPr>
              <a:t>Key Insights:</a:t>
            </a:r>
          </a:p>
          <a:p>
            <a:pPr marL="285750" indent="-285750">
              <a:buFont typeface="Arial" panose="020B0604020202020204" pitchFamily="34" charset="0"/>
              <a:buChar char="•"/>
            </a:pPr>
            <a:r>
              <a:rPr lang="en-US" sz="1600" dirty="0"/>
              <a:t>All launch sites are strategically located within close proximity – typically less than 1km – to railways, highways, and coastlines, facilitating logistical efficiency and safety. However, they are deliberately situated at a greater distance from populated cities to mitigate risk and minimize disruption.</a:t>
            </a:r>
          </a:p>
          <a:p>
            <a:pPr marL="285750" indent="-285750">
              <a:spcBef>
                <a:spcPts val="1400"/>
              </a:spcBef>
              <a:buFont typeface="Arial" panose="020B0604020202020204" pitchFamily="34" charset="0"/>
              <a:buChar char="•"/>
            </a:pPr>
            <a:r>
              <a:rPr lang="en-US" sz="1600" dirty="0"/>
              <a:t>The screenshots below illustrated the proximities of the </a:t>
            </a:r>
            <a:r>
              <a:rPr lang="en-US" sz="1600" u="sng" dirty="0"/>
              <a:t>CCAFS SLC-40 </a:t>
            </a:r>
            <a:r>
              <a:rPr lang="en-US" sz="1600" dirty="0"/>
              <a:t>launch site. It is located within 1 km of the nearest railway, highway, and coastline, while roughly 22 km away from the closest city.</a:t>
            </a:r>
          </a:p>
        </p:txBody>
      </p:sp>
      <p:pic>
        <p:nvPicPr>
          <p:cNvPr id="8" name="Picture 7">
            <a:extLst>
              <a:ext uri="{FF2B5EF4-FFF2-40B4-BE49-F238E27FC236}">
                <a16:creationId xmlns:a16="http://schemas.microsoft.com/office/drawing/2014/main" id="{4DEBB4C6-E523-2CD7-990C-2B5029DEF9C4}"/>
              </a:ext>
            </a:extLst>
          </p:cNvPr>
          <p:cNvPicPr>
            <a:picLocks noChangeAspect="1"/>
          </p:cNvPicPr>
          <p:nvPr/>
        </p:nvPicPr>
        <p:blipFill>
          <a:blip r:embed="rId4"/>
          <a:stretch>
            <a:fillRect/>
          </a:stretch>
        </p:blipFill>
        <p:spPr>
          <a:xfrm>
            <a:off x="1459843" y="3396748"/>
            <a:ext cx="3933870" cy="2568076"/>
          </a:xfrm>
          <a:prstGeom prst="rect">
            <a:avLst/>
          </a:prstGeom>
        </p:spPr>
      </p:pic>
      <p:pic>
        <p:nvPicPr>
          <p:cNvPr id="14" name="Picture 13">
            <a:extLst>
              <a:ext uri="{FF2B5EF4-FFF2-40B4-BE49-F238E27FC236}">
                <a16:creationId xmlns:a16="http://schemas.microsoft.com/office/drawing/2014/main" id="{16C92F17-B495-5F05-516C-597B9F67347F}"/>
              </a:ext>
            </a:extLst>
          </p:cNvPr>
          <p:cNvPicPr>
            <a:picLocks noChangeAspect="1"/>
          </p:cNvPicPr>
          <p:nvPr/>
        </p:nvPicPr>
        <p:blipFill>
          <a:blip r:embed="rId5"/>
          <a:stretch>
            <a:fillRect/>
          </a:stretch>
        </p:blipFill>
        <p:spPr>
          <a:xfrm>
            <a:off x="5554417" y="3396747"/>
            <a:ext cx="4148981" cy="2568076"/>
          </a:xfrm>
          <a:prstGeom prst="rect">
            <a:avLst/>
          </a:prstGeom>
        </p:spPr>
      </p:pic>
    </p:spTree>
    <p:extLst>
      <p:ext uri="{BB962C8B-B14F-4D97-AF65-F5344CB8AC3E}">
        <p14:creationId xmlns:p14="http://schemas.microsoft.com/office/powerpoint/2010/main" val="2047225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F12B935-E156-5000-AD52-BF37CE49EF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0CF040-87AD-F84E-B595-A516683780EC}"/>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CAB36A48-91F0-FCCF-D0C0-576C122C7FD3}"/>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F8487ED8-BA15-0B3A-CA41-BB215BDB836F}"/>
              </a:ext>
            </a:extLst>
          </p:cNvPr>
          <p:cNvSpPr txBox="1">
            <a:spLocks/>
          </p:cNvSpPr>
          <p:nvPr/>
        </p:nvSpPr>
        <p:spPr>
          <a:xfrm>
            <a:off x="734028" y="1534159"/>
            <a:ext cx="10624154" cy="4893051"/>
          </a:xfrm>
          <a:prstGeom prst="rect">
            <a:avLst/>
          </a:prstGeom>
        </p:spPr>
        <p:txBody>
          <a:bodyPr lIns="91440" tIns="45720" rIns="91440" bIns="45720" anchor="t">
            <a:noAutofit/>
          </a:bodyPr>
          <a:lstStyle>
            <a:defPPr>
              <a:defRPr lang="en-US"/>
            </a:defPPr>
            <a:lvl1pPr indent="0">
              <a:lnSpc>
                <a:spcPct val="100000"/>
              </a:lnSpc>
              <a:spcBef>
                <a:spcPts val="1400"/>
              </a:spcBef>
              <a:buFont typeface="Arial"/>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sz="1800" dirty="0">
                <a:latin typeface="+mn-lt"/>
              </a:rPr>
              <a:t>SpaceX has revolutionized space transportation by pioneering reusable rocket technology, with the Falcon 9 first stage playing a central role in this innovation. Successful landings of the Falcon 9 booster are essential to reducing launch costs and increasing mission frequency. According to SpaceX, Falcon 9 rocket launches on its website with a cost of $62 million, whereas other providers cost upward of $165 million each. This dramatic cost difference underscores the financial importance of booster recovery. If we can predict whether the first stage will successfully land, we can effectively estimate the cost of a launch and assess mission risk. This project leverages publicly available launch data from the SpaceX REST API to build predictive models that classify whether a Falcon 9 first stage landing will succeed or fail. </a:t>
            </a:r>
          </a:p>
          <a:p>
            <a:r>
              <a:rPr lang="en-US" sz="1800" dirty="0">
                <a:latin typeface="+mn-lt"/>
              </a:rPr>
              <a:t>The primary objective of this project is to answer the following questions:</a:t>
            </a:r>
          </a:p>
          <a:p>
            <a:pPr marL="342900" indent="-342900">
              <a:spcBef>
                <a:spcPts val="600"/>
              </a:spcBef>
              <a:buFont typeface="Arial" panose="020B0604020202020204" pitchFamily="34" charset="0"/>
              <a:buChar char="•"/>
            </a:pPr>
            <a:r>
              <a:rPr lang="en-US" sz="1800" b="1" dirty="0">
                <a:latin typeface="+mn-lt"/>
              </a:rPr>
              <a:t>Can machine learning models accurately predict the success of Falcon 9 first stage landings based on pre-launch and flight data?</a:t>
            </a:r>
          </a:p>
          <a:p>
            <a:pPr marL="342900" indent="-342900">
              <a:spcBef>
                <a:spcPts val="600"/>
              </a:spcBef>
              <a:buFont typeface="Arial" panose="020B0604020202020204" pitchFamily="34" charset="0"/>
              <a:buChar char="•"/>
            </a:pPr>
            <a:r>
              <a:rPr lang="en-US" sz="1800" b="1" dirty="0">
                <a:latin typeface="+mn-lt"/>
              </a:rPr>
              <a:t>Which features are most influential in determining landing outcomes?</a:t>
            </a:r>
          </a:p>
          <a:p>
            <a:pPr marL="342900" indent="-342900">
              <a:spcBef>
                <a:spcPts val="600"/>
              </a:spcBef>
              <a:buFont typeface="Arial" panose="020B0604020202020204" pitchFamily="34" charset="0"/>
              <a:buChar char="•"/>
            </a:pPr>
            <a:r>
              <a:rPr lang="en-US" sz="1800" b="1" dirty="0">
                <a:latin typeface="+mn-lt"/>
              </a:rPr>
              <a:t>How do different classification algorithms – K-Nearest Neighbors, Support Vector Machines, Decision Trees, and Logistic Regression – compare in terms of predictive performance?</a:t>
            </a:r>
          </a:p>
          <a:p>
            <a:pPr marL="342900" indent="-342900">
              <a:spcBef>
                <a:spcPts val="600"/>
              </a:spcBef>
              <a:buFont typeface="Arial" panose="020B0604020202020204" pitchFamily="34" charset="0"/>
              <a:buChar char="•"/>
            </a:pPr>
            <a:r>
              <a:rPr lang="en-US" sz="1800" b="1" dirty="0">
                <a:latin typeface="+mn-lt"/>
              </a:rPr>
              <a:t>Can these models generalize well to unseen launches, and what are their limitations?</a:t>
            </a:r>
          </a:p>
        </p:txBody>
      </p:sp>
    </p:spTree>
    <p:extLst>
      <p:ext uri="{BB962C8B-B14F-4D97-AF65-F5344CB8AC3E}">
        <p14:creationId xmlns:p14="http://schemas.microsoft.com/office/powerpoint/2010/main" val="1993265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361342-18E0-A9C1-7648-A561935B61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3E0F83-B1B8-19CA-5D5E-7116A234BAF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Title 1">
            <a:extLst>
              <a:ext uri="{FF2B5EF4-FFF2-40B4-BE49-F238E27FC236}">
                <a16:creationId xmlns:a16="http://schemas.microsoft.com/office/drawing/2014/main" id="{493EC546-49BB-4069-12C0-2478A39A2FB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Share of Success Launches by Site</a:t>
            </a:r>
            <a:endParaRPr lang="en-US" dirty="0">
              <a:solidFill>
                <a:srgbClr val="0B49CB"/>
              </a:solidFill>
              <a:latin typeface="Abadi"/>
            </a:endParaRPr>
          </a:p>
        </p:txBody>
      </p:sp>
      <p:pic>
        <p:nvPicPr>
          <p:cNvPr id="9" name="Picture 8">
            <a:extLst>
              <a:ext uri="{FF2B5EF4-FFF2-40B4-BE49-F238E27FC236}">
                <a16:creationId xmlns:a16="http://schemas.microsoft.com/office/drawing/2014/main" id="{91B856F9-BE7A-E895-8DDD-459A791AE82C}"/>
              </a:ext>
            </a:extLst>
          </p:cNvPr>
          <p:cNvPicPr>
            <a:picLocks noChangeAspect="1"/>
          </p:cNvPicPr>
          <p:nvPr/>
        </p:nvPicPr>
        <p:blipFill>
          <a:blip r:embed="rId4"/>
          <a:srcRect b="11700"/>
          <a:stretch>
            <a:fillRect/>
          </a:stretch>
        </p:blipFill>
        <p:spPr>
          <a:xfrm>
            <a:off x="1146423" y="1463040"/>
            <a:ext cx="9554908" cy="4096544"/>
          </a:xfrm>
          <a:prstGeom prst="rect">
            <a:avLst/>
          </a:prstGeom>
        </p:spPr>
      </p:pic>
      <p:sp>
        <p:nvSpPr>
          <p:cNvPr id="10" name="TextBox 9">
            <a:extLst>
              <a:ext uri="{FF2B5EF4-FFF2-40B4-BE49-F238E27FC236}">
                <a16:creationId xmlns:a16="http://schemas.microsoft.com/office/drawing/2014/main" id="{B25A7883-8437-1BA8-0FFD-F2E4434839DB}"/>
              </a:ext>
            </a:extLst>
          </p:cNvPr>
          <p:cNvSpPr txBox="1"/>
          <p:nvPr/>
        </p:nvSpPr>
        <p:spPr>
          <a:xfrm>
            <a:off x="1146422" y="5803458"/>
            <a:ext cx="9554907" cy="584775"/>
          </a:xfrm>
          <a:prstGeom prst="rect">
            <a:avLst/>
          </a:prstGeom>
          <a:noFill/>
        </p:spPr>
        <p:txBody>
          <a:bodyPr wrap="square">
            <a:spAutoFit/>
          </a:bodyPr>
          <a:lstStyle/>
          <a:p>
            <a:r>
              <a:rPr lang="en-US" sz="1600" b="1" dirty="0">
                <a:solidFill>
                  <a:srgbClr val="0B49CB"/>
                </a:solidFill>
              </a:rPr>
              <a:t>Key Insights</a:t>
            </a:r>
            <a:r>
              <a:rPr lang="en-US" sz="1600" dirty="0">
                <a:solidFill>
                  <a:srgbClr val="0B49CB"/>
                </a:solidFill>
              </a:rPr>
              <a:t>: </a:t>
            </a:r>
            <a:r>
              <a:rPr lang="en-US" sz="1600" dirty="0"/>
              <a:t>Launch Site KSC LC-39A leads in successful missions, contributing 41.7% of all SpaceX launch successes. This highlights its role as the most productive launch site in the dataset.</a:t>
            </a:r>
            <a:endParaRPr lang="en-US" sz="1600" b="0" dirty="0">
              <a:effectLst/>
            </a:endParaRPr>
          </a:p>
        </p:txBody>
      </p:sp>
    </p:spTree>
    <p:extLst>
      <p:ext uri="{BB962C8B-B14F-4D97-AF65-F5344CB8AC3E}">
        <p14:creationId xmlns:p14="http://schemas.microsoft.com/office/powerpoint/2010/main" val="3267699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DEF3ADB-AF3E-2238-C08A-5963C4BA145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65C472-D9DA-DC6E-13BC-2248E53C8E6E}"/>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05C2F058-90F0-9B61-0015-CF02CD530DD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sp>
        <p:nvSpPr>
          <p:cNvPr id="13" name="TextBox 12">
            <a:extLst>
              <a:ext uri="{FF2B5EF4-FFF2-40B4-BE49-F238E27FC236}">
                <a16:creationId xmlns:a16="http://schemas.microsoft.com/office/drawing/2014/main" id="{9FA8047E-7AAC-210E-B832-1E4DE70DACAE}"/>
              </a:ext>
            </a:extLst>
          </p:cNvPr>
          <p:cNvSpPr txBox="1"/>
          <p:nvPr/>
        </p:nvSpPr>
        <p:spPr>
          <a:xfrm>
            <a:off x="6609647" y="2428707"/>
            <a:ext cx="4281200" cy="1892826"/>
          </a:xfrm>
          <a:prstGeom prst="rect">
            <a:avLst/>
          </a:prstGeom>
          <a:noFill/>
        </p:spPr>
        <p:txBody>
          <a:bodyPr wrap="square">
            <a:spAutoFit/>
          </a:bodyPr>
          <a:lstStyle/>
          <a:p>
            <a:pPr>
              <a:spcBef>
                <a:spcPts val="600"/>
              </a:spcBef>
            </a:pPr>
            <a:r>
              <a:rPr lang="en-US" sz="1600" b="1" dirty="0">
                <a:solidFill>
                  <a:srgbClr val="0B49CB"/>
                </a:solidFill>
              </a:rPr>
              <a:t>Key Insights: </a:t>
            </a:r>
          </a:p>
          <a:p>
            <a:pPr>
              <a:spcBef>
                <a:spcPts val="600"/>
              </a:spcBef>
            </a:pPr>
            <a:r>
              <a:rPr lang="en-US" sz="1600" dirty="0"/>
              <a:t>Launch Site KSC LC-39A not only leads in total successful launches but also boasts the highest launch success rate at 77%. This underscores its operational reliability and strategic importance within SpaceX’s launch infrastructure. CCAFS LC-40 follows closely with a 73% success rate.</a:t>
            </a:r>
            <a:endParaRPr lang="en-US" sz="1600" b="0" dirty="0">
              <a:effectLst/>
            </a:endParaRPr>
          </a:p>
        </p:txBody>
      </p:sp>
      <p:pic>
        <p:nvPicPr>
          <p:cNvPr id="14" name="Picture 13" descr="A pie chart with a red and blue circle&#10;&#10;AI-generated content may be incorrect.">
            <a:extLst>
              <a:ext uri="{FF2B5EF4-FFF2-40B4-BE49-F238E27FC236}">
                <a16:creationId xmlns:a16="http://schemas.microsoft.com/office/drawing/2014/main" id="{440BEE64-23B1-A10D-22D5-91F22710D45D}"/>
              </a:ext>
            </a:extLst>
          </p:cNvPr>
          <p:cNvPicPr>
            <a:picLocks noChangeAspect="1"/>
          </p:cNvPicPr>
          <p:nvPr/>
        </p:nvPicPr>
        <p:blipFill>
          <a:blip r:embed="rId4"/>
          <a:stretch>
            <a:fillRect/>
          </a:stretch>
        </p:blipFill>
        <p:spPr>
          <a:xfrm>
            <a:off x="895537" y="1855283"/>
            <a:ext cx="4686818" cy="3463165"/>
          </a:xfrm>
          <a:prstGeom prst="rect">
            <a:avLst/>
          </a:prstGeom>
          <a:ln>
            <a:solidFill>
              <a:schemeClr val="bg2"/>
            </a:solidFill>
          </a:ln>
        </p:spPr>
      </p:pic>
    </p:spTree>
    <p:extLst>
      <p:ext uri="{BB962C8B-B14F-4D97-AF65-F5344CB8AC3E}">
        <p14:creationId xmlns:p14="http://schemas.microsoft.com/office/powerpoint/2010/main" val="521057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156F7A0-D1B9-D8CA-41F1-15F311944E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2D4407-895F-21F4-26D7-6F8B99E897F1}"/>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9CA04A83-2F4B-FBC4-4210-A8068D3335F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Payload Range with the Highest Success Rate</a:t>
            </a:r>
            <a:endParaRPr lang="en-US" dirty="0">
              <a:solidFill>
                <a:srgbClr val="0B49CB"/>
              </a:solidFill>
              <a:latin typeface="Abadi"/>
            </a:endParaRPr>
          </a:p>
        </p:txBody>
      </p:sp>
      <p:sp>
        <p:nvSpPr>
          <p:cNvPr id="7" name="TextBox 6">
            <a:extLst>
              <a:ext uri="{FF2B5EF4-FFF2-40B4-BE49-F238E27FC236}">
                <a16:creationId xmlns:a16="http://schemas.microsoft.com/office/drawing/2014/main" id="{912107A6-063C-CFE6-462F-B1C02D31D85A}"/>
              </a:ext>
            </a:extLst>
          </p:cNvPr>
          <p:cNvSpPr txBox="1"/>
          <p:nvPr/>
        </p:nvSpPr>
        <p:spPr>
          <a:xfrm>
            <a:off x="734028" y="5149799"/>
            <a:ext cx="10532449" cy="954107"/>
          </a:xfrm>
          <a:prstGeom prst="rect">
            <a:avLst/>
          </a:prstGeom>
          <a:noFill/>
        </p:spPr>
        <p:txBody>
          <a:bodyPr wrap="square">
            <a:spAutoFit/>
          </a:bodyPr>
          <a:lstStyle/>
          <a:p>
            <a:pPr>
              <a:spcBef>
                <a:spcPts val="600"/>
              </a:spcBef>
            </a:pPr>
            <a:r>
              <a:rPr lang="en-US" sz="1600" b="1" dirty="0">
                <a:solidFill>
                  <a:srgbClr val="0B49CB"/>
                </a:solidFill>
              </a:rPr>
              <a:t>Key Insight: </a:t>
            </a:r>
          </a:p>
          <a:p>
            <a:pPr marL="285750" indent="-285750">
              <a:spcBef>
                <a:spcPts val="600"/>
              </a:spcBef>
              <a:buFont typeface="Arial" panose="020B0604020202020204" pitchFamily="34" charset="0"/>
              <a:buChar char="•"/>
            </a:pPr>
            <a:r>
              <a:rPr lang="en-US" sz="1600" dirty="0"/>
              <a:t>Launches with payloads between 3,000 kg and 4,000 kg achieved the highest success rate at 73% across 11 missions</a:t>
            </a:r>
          </a:p>
          <a:p>
            <a:pPr marL="742950" lvl="1" indent="-285750">
              <a:spcBef>
                <a:spcPts val="600"/>
              </a:spcBef>
              <a:buFont typeface="Arial" panose="020B0604020202020204" pitchFamily="34" charset="0"/>
              <a:buChar char="•"/>
            </a:pPr>
            <a:r>
              <a:rPr lang="en-US" sz="1400" dirty="0">
                <a:solidFill>
                  <a:schemeClr val="tx1">
                    <a:lumMod val="65000"/>
                    <a:lumOff val="35000"/>
                  </a:schemeClr>
                </a:solidFill>
              </a:rPr>
              <a:t>Note: some launches within this payload range share identical payload masses, causing overlapping data points on the chart.</a:t>
            </a:r>
          </a:p>
        </p:txBody>
      </p:sp>
      <p:pic>
        <p:nvPicPr>
          <p:cNvPr id="21" name="Picture 20">
            <a:extLst>
              <a:ext uri="{FF2B5EF4-FFF2-40B4-BE49-F238E27FC236}">
                <a16:creationId xmlns:a16="http://schemas.microsoft.com/office/drawing/2014/main" id="{A17838C8-3684-152B-27DD-56DF7D3B3933}"/>
              </a:ext>
            </a:extLst>
          </p:cNvPr>
          <p:cNvPicPr>
            <a:picLocks noChangeAspect="1"/>
          </p:cNvPicPr>
          <p:nvPr/>
        </p:nvPicPr>
        <p:blipFill>
          <a:blip r:embed="rId4"/>
          <a:stretch>
            <a:fillRect/>
          </a:stretch>
        </p:blipFill>
        <p:spPr>
          <a:xfrm>
            <a:off x="885098" y="1738076"/>
            <a:ext cx="10421804" cy="3381847"/>
          </a:xfrm>
          <a:prstGeom prst="rect">
            <a:avLst/>
          </a:prstGeom>
        </p:spPr>
      </p:pic>
    </p:spTree>
    <p:extLst>
      <p:ext uri="{BB962C8B-B14F-4D97-AF65-F5344CB8AC3E}">
        <p14:creationId xmlns:p14="http://schemas.microsoft.com/office/powerpoint/2010/main" val="1292371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F4DD0FC-ABBB-9D07-168D-E48F48BD7B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A30606-BF21-9691-A54A-4337B4C99D37}"/>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3" name="Title 1">
            <a:extLst>
              <a:ext uri="{FF2B5EF4-FFF2-40B4-BE49-F238E27FC236}">
                <a16:creationId xmlns:a16="http://schemas.microsoft.com/office/drawing/2014/main" id="{643AA82A-D0C8-754E-F599-DFB37F4D1F6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Payload Ranges with the Lowest Success Rates</a:t>
            </a:r>
            <a:endParaRPr lang="en-US" dirty="0">
              <a:solidFill>
                <a:srgbClr val="0B49CB"/>
              </a:solidFill>
              <a:latin typeface="Abadi"/>
            </a:endParaRPr>
          </a:p>
        </p:txBody>
      </p:sp>
      <p:sp>
        <p:nvSpPr>
          <p:cNvPr id="7" name="TextBox 6">
            <a:extLst>
              <a:ext uri="{FF2B5EF4-FFF2-40B4-BE49-F238E27FC236}">
                <a16:creationId xmlns:a16="http://schemas.microsoft.com/office/drawing/2014/main" id="{C7FAFCA7-8708-8DE8-B108-7B92B40A7C44}"/>
              </a:ext>
            </a:extLst>
          </p:cNvPr>
          <p:cNvSpPr txBox="1"/>
          <p:nvPr/>
        </p:nvSpPr>
        <p:spPr>
          <a:xfrm>
            <a:off x="8685111" y="1610101"/>
            <a:ext cx="2647452" cy="2831544"/>
          </a:xfrm>
          <a:prstGeom prst="rect">
            <a:avLst/>
          </a:prstGeom>
          <a:noFill/>
        </p:spPr>
        <p:txBody>
          <a:bodyPr wrap="square">
            <a:spAutoFit/>
          </a:bodyPr>
          <a:lstStyle/>
          <a:p>
            <a:pPr>
              <a:spcBef>
                <a:spcPts val="600"/>
              </a:spcBef>
            </a:pPr>
            <a:r>
              <a:rPr lang="en-US" sz="1400" b="1" dirty="0">
                <a:solidFill>
                  <a:srgbClr val="0B49CB"/>
                </a:solidFill>
              </a:rPr>
              <a:t>Key Insights: </a:t>
            </a:r>
          </a:p>
          <a:p>
            <a:pPr marL="285750" indent="-285750">
              <a:spcBef>
                <a:spcPts val="600"/>
              </a:spcBef>
              <a:buFont typeface="Arial" panose="020B0604020202020204" pitchFamily="34" charset="0"/>
              <a:buChar char="•"/>
            </a:pPr>
            <a:r>
              <a:rPr lang="en-US" sz="1400" dirty="0"/>
              <a:t>Launches carrying payloads between 0 kg and 2,000 kg exhibited a low success rate of just 23% across 13 missions, suggesting potential challenges with lighter payload configurations.</a:t>
            </a:r>
          </a:p>
          <a:p>
            <a:pPr marL="285750" indent="-285750">
              <a:spcBef>
                <a:spcPts val="600"/>
              </a:spcBef>
              <a:buFont typeface="Arial" panose="020B0604020202020204" pitchFamily="34" charset="0"/>
              <a:buChar char="•"/>
            </a:pPr>
            <a:r>
              <a:rPr lang="en-US" sz="1400" dirty="0"/>
              <a:t>The 5,000 kg to 7,000 kg range saw 2 successful launches out of 9 attempts, a success rate of 22%.</a:t>
            </a:r>
          </a:p>
        </p:txBody>
      </p:sp>
      <p:pic>
        <p:nvPicPr>
          <p:cNvPr id="12" name="Picture 11">
            <a:extLst>
              <a:ext uri="{FF2B5EF4-FFF2-40B4-BE49-F238E27FC236}">
                <a16:creationId xmlns:a16="http://schemas.microsoft.com/office/drawing/2014/main" id="{45347B19-0450-AC71-751B-97BF4074438D}"/>
              </a:ext>
            </a:extLst>
          </p:cNvPr>
          <p:cNvPicPr>
            <a:picLocks noChangeAspect="1"/>
          </p:cNvPicPr>
          <p:nvPr/>
        </p:nvPicPr>
        <p:blipFill>
          <a:blip r:embed="rId4"/>
          <a:stretch>
            <a:fillRect/>
          </a:stretch>
        </p:blipFill>
        <p:spPr>
          <a:xfrm>
            <a:off x="734028" y="1498133"/>
            <a:ext cx="7872248" cy="2506765"/>
          </a:xfrm>
          <a:prstGeom prst="rect">
            <a:avLst/>
          </a:prstGeom>
        </p:spPr>
      </p:pic>
      <p:pic>
        <p:nvPicPr>
          <p:cNvPr id="14" name="Picture 13">
            <a:extLst>
              <a:ext uri="{FF2B5EF4-FFF2-40B4-BE49-F238E27FC236}">
                <a16:creationId xmlns:a16="http://schemas.microsoft.com/office/drawing/2014/main" id="{BB9E5E6C-43E1-0175-3F9C-0B16A019100B}"/>
              </a:ext>
            </a:extLst>
          </p:cNvPr>
          <p:cNvPicPr>
            <a:picLocks noChangeAspect="1"/>
          </p:cNvPicPr>
          <p:nvPr/>
        </p:nvPicPr>
        <p:blipFill>
          <a:blip r:embed="rId5"/>
          <a:srcRect t="2399"/>
          <a:stretch>
            <a:fillRect/>
          </a:stretch>
        </p:blipFill>
        <p:spPr>
          <a:xfrm>
            <a:off x="734028" y="4004898"/>
            <a:ext cx="7872248" cy="2491345"/>
          </a:xfrm>
          <a:prstGeom prst="rect">
            <a:avLst/>
          </a:prstGeom>
        </p:spPr>
      </p:pic>
    </p:spTree>
    <p:extLst>
      <p:ext uri="{BB962C8B-B14F-4D97-AF65-F5344CB8AC3E}">
        <p14:creationId xmlns:p14="http://schemas.microsoft.com/office/powerpoint/2010/main" val="3080038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3C70DDF-A200-E5AF-2BEB-4B0B792EED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442C0-BA6D-6CA4-69D9-D82FF57D3A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3" name="Title 1">
            <a:extLst>
              <a:ext uri="{FF2B5EF4-FFF2-40B4-BE49-F238E27FC236}">
                <a16:creationId xmlns:a16="http://schemas.microsoft.com/office/drawing/2014/main" id="{99B74D2D-8295-F050-D82D-9745CD11D36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Success Rates by Booster</a:t>
            </a:r>
            <a:endParaRPr lang="en-US" dirty="0">
              <a:solidFill>
                <a:srgbClr val="0B49CB"/>
              </a:solidFill>
              <a:latin typeface="Abadi"/>
            </a:endParaRPr>
          </a:p>
        </p:txBody>
      </p:sp>
      <p:sp>
        <p:nvSpPr>
          <p:cNvPr id="9" name="TextBox 8">
            <a:extLst>
              <a:ext uri="{FF2B5EF4-FFF2-40B4-BE49-F238E27FC236}">
                <a16:creationId xmlns:a16="http://schemas.microsoft.com/office/drawing/2014/main" id="{A3648E2F-3BCD-9E7B-E2A3-5E3C6C0FBB2A}"/>
              </a:ext>
            </a:extLst>
          </p:cNvPr>
          <p:cNvSpPr txBox="1"/>
          <p:nvPr/>
        </p:nvSpPr>
        <p:spPr>
          <a:xfrm>
            <a:off x="580200" y="4710255"/>
            <a:ext cx="10532449" cy="1692771"/>
          </a:xfrm>
          <a:prstGeom prst="rect">
            <a:avLst/>
          </a:prstGeom>
          <a:noFill/>
        </p:spPr>
        <p:txBody>
          <a:bodyPr wrap="square">
            <a:spAutoFit/>
          </a:bodyPr>
          <a:lstStyle/>
          <a:p>
            <a:pPr>
              <a:spcBef>
                <a:spcPts val="600"/>
              </a:spcBef>
            </a:pPr>
            <a:r>
              <a:rPr lang="en-US" sz="1400" dirty="0">
                <a:solidFill>
                  <a:srgbClr val="0B49CB"/>
                </a:solidFill>
              </a:rPr>
              <a:t>Key Insight: </a:t>
            </a:r>
          </a:p>
          <a:p>
            <a:pPr marL="285750" indent="-285750">
              <a:spcBef>
                <a:spcPts val="600"/>
              </a:spcBef>
              <a:buFont typeface="Arial" panose="020B0604020202020204" pitchFamily="34" charset="0"/>
              <a:buChar char="•"/>
            </a:pPr>
            <a:r>
              <a:rPr lang="en-US" sz="1400" dirty="0"/>
              <a:t>FT appears to be the most reliable and frequently used booster, with a solid 66.7% success rate across 24 launches. </a:t>
            </a:r>
          </a:p>
          <a:p>
            <a:pPr marL="285750" indent="-285750">
              <a:spcBef>
                <a:spcPts val="600"/>
              </a:spcBef>
              <a:buFont typeface="Arial" panose="020B0604020202020204" pitchFamily="34" charset="0"/>
              <a:buChar char="•"/>
            </a:pPr>
            <a:r>
              <a:rPr lang="en-US" sz="1400" dirty="0"/>
              <a:t>B5 shows perfect performance, but with only one launch, it’s too early to draw conclusions. </a:t>
            </a:r>
          </a:p>
          <a:p>
            <a:pPr marL="285750" indent="-285750">
              <a:spcBef>
                <a:spcPts val="600"/>
              </a:spcBef>
              <a:buFont typeface="Arial" panose="020B0604020202020204" pitchFamily="34" charset="0"/>
              <a:buChar char="•"/>
            </a:pPr>
            <a:r>
              <a:rPr lang="en-US" sz="1400" dirty="0"/>
              <a:t>B4 has moderate reliability at 54.5% over 11 launches. </a:t>
            </a:r>
          </a:p>
          <a:p>
            <a:pPr marL="285750" indent="-285750">
              <a:spcBef>
                <a:spcPts val="600"/>
              </a:spcBef>
              <a:buFont typeface="Arial" panose="020B0604020202020204" pitchFamily="34" charset="0"/>
              <a:buChar char="•"/>
            </a:pPr>
            <a:r>
              <a:rPr lang="en-US" sz="1400" dirty="0"/>
              <a:t>Meanwhile, v1.0 and v1.1 stand out as underperformers, with extremely low success rates (0.0% and 6.7%, respectively), suggesting they may need redesign or retirement. Overall, FT seems the strongest candidate for continued use and improvement.</a:t>
            </a:r>
            <a:endParaRPr lang="en-US" sz="1400" b="0" dirty="0">
              <a:effectLst/>
            </a:endParaRPr>
          </a:p>
        </p:txBody>
      </p:sp>
      <p:pic>
        <p:nvPicPr>
          <p:cNvPr id="12" name="Picture 11" descr="A white rectangular object with colorful dots&#10;&#10;AI-generated content may be incorrect.">
            <a:extLst>
              <a:ext uri="{FF2B5EF4-FFF2-40B4-BE49-F238E27FC236}">
                <a16:creationId xmlns:a16="http://schemas.microsoft.com/office/drawing/2014/main" id="{FD2D4542-8956-7FE9-2CD2-DC4A208C53FC}"/>
              </a:ext>
            </a:extLst>
          </p:cNvPr>
          <p:cNvPicPr>
            <a:picLocks noChangeAspect="1"/>
          </p:cNvPicPr>
          <p:nvPr/>
        </p:nvPicPr>
        <p:blipFill>
          <a:blip r:embed="rId4"/>
          <a:srcRect l="2373" t="3408" r="739" b="7703"/>
          <a:stretch>
            <a:fillRect/>
          </a:stretch>
        </p:blipFill>
        <p:spPr>
          <a:xfrm>
            <a:off x="770011" y="1501956"/>
            <a:ext cx="8743806" cy="2794042"/>
          </a:xfrm>
          <a:prstGeom prst="rect">
            <a:avLst/>
          </a:prstGeom>
        </p:spPr>
      </p:pic>
      <p:pic>
        <p:nvPicPr>
          <p:cNvPr id="8" name="Picture 7">
            <a:extLst>
              <a:ext uri="{FF2B5EF4-FFF2-40B4-BE49-F238E27FC236}">
                <a16:creationId xmlns:a16="http://schemas.microsoft.com/office/drawing/2014/main" id="{0120C8CD-7C08-92AE-D6BA-8EEF9836E572}"/>
              </a:ext>
            </a:extLst>
          </p:cNvPr>
          <p:cNvPicPr>
            <a:picLocks noChangeAspect="1"/>
          </p:cNvPicPr>
          <p:nvPr/>
        </p:nvPicPr>
        <p:blipFill>
          <a:blip r:embed="rId5"/>
          <a:stretch>
            <a:fillRect/>
          </a:stretch>
        </p:blipFill>
        <p:spPr>
          <a:xfrm>
            <a:off x="8316933" y="3050361"/>
            <a:ext cx="2968677" cy="1228418"/>
          </a:xfrm>
          <a:prstGeom prst="rect">
            <a:avLst/>
          </a:prstGeom>
        </p:spPr>
      </p:pic>
    </p:spTree>
    <p:extLst>
      <p:ext uri="{BB962C8B-B14F-4D97-AF65-F5344CB8AC3E}">
        <p14:creationId xmlns:p14="http://schemas.microsoft.com/office/powerpoint/2010/main" val="1447685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rPr>
              <a:t>Executive Summary</a:t>
            </a:r>
          </a:p>
          <a:p>
            <a:pPr>
              <a:lnSpc>
                <a:spcPct val="120000"/>
              </a:lnSpc>
              <a:spcBef>
                <a:spcPts val="1400"/>
              </a:spcBef>
            </a:pPr>
            <a:r>
              <a:rPr lang="en-US" sz="7200" dirty="0">
                <a:solidFill>
                  <a:schemeClr val="accent3">
                    <a:lumMod val="25000"/>
                  </a:schemeClr>
                </a:solidFill>
                <a:latin typeface="+mn-lt"/>
              </a:rPr>
              <a:t>Data collection methodology:</a:t>
            </a:r>
          </a:p>
          <a:p>
            <a:pPr lvl="1">
              <a:lnSpc>
                <a:spcPct val="120000"/>
              </a:lnSpc>
              <a:spcBef>
                <a:spcPts val="0"/>
              </a:spcBef>
            </a:pPr>
            <a:r>
              <a:rPr lang="en-US" sz="7200" dirty="0">
                <a:solidFill>
                  <a:schemeClr val="bg2">
                    <a:lumMod val="50000"/>
                  </a:schemeClr>
                </a:solidFill>
                <a:latin typeface="+mn-lt"/>
              </a:rPr>
              <a:t>Dataset was collected from Space X Rest API and web scraping Wikipedia pages</a:t>
            </a:r>
          </a:p>
          <a:p>
            <a:pPr>
              <a:lnSpc>
                <a:spcPct val="120000"/>
              </a:lnSpc>
              <a:spcBef>
                <a:spcPts val="1400"/>
              </a:spcBef>
            </a:pPr>
            <a:r>
              <a:rPr lang="en-US" sz="7200" dirty="0">
                <a:solidFill>
                  <a:schemeClr val="accent3">
                    <a:lumMod val="25000"/>
                  </a:schemeClr>
                </a:solidFill>
                <a:latin typeface="+mn-lt"/>
              </a:rPr>
              <a:t>Perform data wrangling</a:t>
            </a:r>
          </a:p>
          <a:p>
            <a:pPr lvl="1">
              <a:lnSpc>
                <a:spcPct val="120000"/>
              </a:lnSpc>
              <a:spcBef>
                <a:spcPts val="0"/>
              </a:spcBef>
            </a:pPr>
            <a:r>
              <a:rPr lang="en-US" sz="7200" dirty="0">
                <a:solidFill>
                  <a:schemeClr val="bg2">
                    <a:lumMod val="50000"/>
                  </a:schemeClr>
                </a:solidFill>
                <a:latin typeface="+mn-lt"/>
              </a:rPr>
              <a:t>Identified missing values and imputed missing Payload Mass with its mean value.</a:t>
            </a:r>
          </a:p>
          <a:p>
            <a:pPr lvl="1">
              <a:lnSpc>
                <a:spcPct val="120000"/>
              </a:lnSpc>
              <a:spcBef>
                <a:spcPts val="0"/>
              </a:spcBef>
            </a:pPr>
            <a:r>
              <a:rPr lang="en-US" sz="7200" dirty="0">
                <a:solidFill>
                  <a:schemeClr val="bg2">
                    <a:lumMod val="50000"/>
                  </a:schemeClr>
                </a:solidFill>
                <a:latin typeface="+mn-lt"/>
              </a:rPr>
              <a:t>Convert landing outcomes into binary classes: Success / Failure</a:t>
            </a:r>
          </a:p>
          <a:p>
            <a:pPr>
              <a:lnSpc>
                <a:spcPct val="120000"/>
              </a:lnSpc>
              <a:spcBef>
                <a:spcPts val="1400"/>
              </a:spcBef>
            </a:pPr>
            <a:r>
              <a:rPr lang="en-US" sz="7200" dirty="0">
                <a:solidFill>
                  <a:schemeClr val="accent3">
                    <a:lumMod val="25000"/>
                  </a:schemeClr>
                </a:solidFill>
                <a:latin typeface="+mn-lt"/>
              </a:rPr>
              <a:t>Perform exploratory data analysis (EDA) using visualization and SQL</a:t>
            </a:r>
          </a:p>
          <a:p>
            <a:pPr>
              <a:lnSpc>
                <a:spcPct val="120000"/>
              </a:lnSpc>
              <a:spcBef>
                <a:spcPts val="1400"/>
              </a:spcBef>
            </a:pPr>
            <a:r>
              <a:rPr lang="en-US" sz="7200" dirty="0">
                <a:solidFill>
                  <a:schemeClr val="accent3">
                    <a:lumMod val="25000"/>
                  </a:schemeClr>
                </a:solidFill>
                <a:latin typeface="+mn-lt"/>
              </a:rPr>
              <a:t>Perform interactive visual analytics using Folium and </a:t>
            </a:r>
            <a:r>
              <a:rPr lang="en-US" sz="7200" dirty="0" err="1">
                <a:solidFill>
                  <a:schemeClr val="accent3">
                    <a:lumMod val="25000"/>
                  </a:schemeClr>
                </a:solidFill>
                <a:latin typeface="+mn-lt"/>
              </a:rPr>
              <a:t>Plotly</a:t>
            </a:r>
            <a:r>
              <a:rPr lang="en-US" sz="7200" dirty="0">
                <a:solidFill>
                  <a:schemeClr val="accent3">
                    <a:lumMod val="25000"/>
                  </a:schemeClr>
                </a:solidFill>
                <a:latin typeface="+mn-lt"/>
              </a:rPr>
              <a:t> Dash</a:t>
            </a:r>
          </a:p>
          <a:p>
            <a:pPr>
              <a:lnSpc>
                <a:spcPct val="120000"/>
              </a:lnSpc>
              <a:spcBef>
                <a:spcPts val="1400"/>
              </a:spcBef>
            </a:pPr>
            <a:r>
              <a:rPr lang="en-US" sz="7200" dirty="0">
                <a:solidFill>
                  <a:schemeClr val="accent3">
                    <a:lumMod val="25000"/>
                  </a:schemeClr>
                </a:solidFill>
                <a:latin typeface="+mn-lt"/>
              </a:rPr>
              <a:t>Perform predictive analysis using classification models</a:t>
            </a:r>
          </a:p>
          <a:p>
            <a:pPr lvl="1">
              <a:lnSpc>
                <a:spcPct val="120000"/>
              </a:lnSpc>
              <a:spcBef>
                <a:spcPts val="0"/>
              </a:spcBef>
            </a:pPr>
            <a:r>
              <a:rPr lang="en-US" sz="7200" dirty="0">
                <a:solidFill>
                  <a:schemeClr val="bg2">
                    <a:lumMod val="50000"/>
                  </a:schemeClr>
                </a:solidFill>
                <a:latin typeface="+mn-lt"/>
              </a:rPr>
              <a:t>Data was split into training and testing set</a:t>
            </a:r>
          </a:p>
          <a:p>
            <a:pPr lvl="1">
              <a:lnSpc>
                <a:spcPct val="120000"/>
              </a:lnSpc>
              <a:spcBef>
                <a:spcPts val="0"/>
              </a:spcBef>
            </a:pPr>
            <a:r>
              <a:rPr lang="en-US" sz="7200" dirty="0">
                <a:solidFill>
                  <a:schemeClr val="bg2">
                    <a:lumMod val="50000"/>
                  </a:schemeClr>
                </a:solidFill>
                <a:latin typeface="+mn-lt"/>
              </a:rPr>
              <a:t>Cross validation was used to tune hyperparameters for optimal performance. </a:t>
            </a:r>
          </a:p>
          <a:p>
            <a:pPr lvl="1">
              <a:lnSpc>
                <a:spcPct val="120000"/>
              </a:lnSpc>
              <a:spcBef>
                <a:spcPts val="0"/>
              </a:spcBef>
            </a:pPr>
            <a:r>
              <a:rPr lang="en-US" sz="7200" dirty="0">
                <a:solidFill>
                  <a:schemeClr val="bg2">
                    <a:lumMod val="50000"/>
                  </a:schemeClr>
                </a:solidFill>
                <a:latin typeface="+mn-lt"/>
              </a:rPr>
              <a:t>Evaluation metrics included accuracy, precision, recall, and F1-score.</a:t>
            </a:r>
            <a:endParaRPr lang="en-US" sz="7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5037"/>
            <a:ext cx="10515600" cy="4351338"/>
          </a:xfrm>
          <a:prstGeom prst="rect">
            <a:avLst/>
          </a:prstGeom>
        </p:spPr>
        <p:txBody>
          <a:bodyPr/>
          <a:lstStyle/>
          <a:p>
            <a:pPr marL="0" indent="0">
              <a:lnSpc>
                <a:spcPct val="100000"/>
              </a:lnSpc>
              <a:spcBef>
                <a:spcPts val="1400"/>
              </a:spcBef>
              <a:buNone/>
            </a:pPr>
            <a:r>
              <a:rPr lang="en-US" sz="1800" dirty="0"/>
              <a:t>Two data collection methods were employed:</a:t>
            </a:r>
          </a:p>
          <a:p>
            <a:pPr marL="0" indent="0">
              <a:lnSpc>
                <a:spcPct val="100000"/>
              </a:lnSpc>
              <a:spcBef>
                <a:spcPts val="1400"/>
              </a:spcBef>
              <a:buNone/>
            </a:pPr>
            <a:r>
              <a:rPr lang="en-US" sz="1800" dirty="0"/>
              <a:t>1. Launch records were scraped from the SpaceX Wikipedia page by making an HTTP request, parsing the HTML with </a:t>
            </a:r>
            <a:r>
              <a:rPr lang="en-US" sz="1800" dirty="0" err="1"/>
              <a:t>BeautifulSoup</a:t>
            </a:r>
            <a:r>
              <a:rPr lang="en-US" sz="1800" dirty="0"/>
              <a:t>, extracting table headers and row data, and compiling the results into a structured pandas </a:t>
            </a:r>
            <a:r>
              <a:rPr lang="en-US" sz="1800" dirty="0" err="1"/>
              <a:t>DataFrame</a:t>
            </a:r>
            <a:r>
              <a:rPr lang="en-US" sz="1800" dirty="0"/>
              <a:t>. </a:t>
            </a:r>
          </a:p>
          <a:p>
            <a:pPr marL="0" indent="0">
              <a:lnSpc>
                <a:spcPct val="100000"/>
              </a:lnSpc>
              <a:spcBef>
                <a:spcPts val="1400"/>
              </a:spcBef>
              <a:buNone/>
            </a:pPr>
            <a:r>
              <a:rPr lang="en-US" sz="1800" dirty="0"/>
              <a:t>2. A more robust approach utilized the official SpaceX REST API to retrieve launch data in JSON format. Additional API calls were made to gather detailed information on payloads, cores, and launchpads using their unique IDs in the master JSON</a:t>
            </a:r>
          </a:p>
          <a:p>
            <a:pPr marL="0" indent="0">
              <a:lnSpc>
                <a:spcPct val="100000"/>
              </a:lnSpc>
              <a:spcBef>
                <a:spcPts val="1400"/>
              </a:spcBef>
              <a:buNone/>
            </a:pPr>
            <a:r>
              <a:rPr lang="en-US" sz="1800" dirty="0"/>
              <a:t>Final datasets from both methods were exported as a CSV files for downstream analysis and model development.</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F6AC0913-3F21-83E6-E7C6-00937425558C}"/>
              </a:ext>
            </a:extLst>
          </p:cNvPr>
          <p:cNvGraphicFramePr/>
          <p:nvPr>
            <p:extLst>
              <p:ext uri="{D42A27DB-BD31-4B8C-83A1-F6EECF244321}">
                <p14:modId xmlns:p14="http://schemas.microsoft.com/office/powerpoint/2010/main" val="261008970"/>
              </p:ext>
            </p:extLst>
          </p:nvPr>
        </p:nvGraphicFramePr>
        <p:xfrm>
          <a:off x="904239" y="1371601"/>
          <a:ext cx="10382445" cy="25465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5FDCB665-3A7A-E8A0-990E-F85EC9A1E0C1}"/>
              </a:ext>
            </a:extLst>
          </p:cNvPr>
          <p:cNvSpPr txBox="1"/>
          <p:nvPr/>
        </p:nvSpPr>
        <p:spPr>
          <a:xfrm>
            <a:off x="905314" y="6163744"/>
            <a:ext cx="10381371" cy="461665"/>
          </a:xfrm>
          <a:prstGeom prst="rect">
            <a:avLst/>
          </a:prstGeom>
          <a:noFill/>
        </p:spPr>
        <p:txBody>
          <a:bodyPr wrap="square" rtlCol="0">
            <a:spAutoFit/>
          </a:bodyPr>
          <a:lstStyle/>
          <a:p>
            <a:r>
              <a:rPr lang="en-US" sz="1200" dirty="0"/>
              <a:t>See complete notebook on GitHub: </a:t>
            </a:r>
            <a:r>
              <a:rPr lang="en-US" sz="1200" dirty="0">
                <a:hlinkClick r:id="rId9"/>
              </a:rPr>
              <a:t>https://github.com/YanranChen/IBM-Data-Science/blob/534e8e398294fa5f8cb53a936c0fab417b336554/C10_Applied_Data_Science_Capstone/M1_Intro/M1Lab1_spacex-data-collection-api.ipynb</a:t>
            </a:r>
            <a:r>
              <a:rPr lang="en-US" sz="1200" dirty="0"/>
              <a:t>  </a:t>
            </a:r>
          </a:p>
        </p:txBody>
      </p:sp>
      <p:sp>
        <p:nvSpPr>
          <p:cNvPr id="11" name="TextBox 10">
            <a:extLst>
              <a:ext uri="{FF2B5EF4-FFF2-40B4-BE49-F238E27FC236}">
                <a16:creationId xmlns:a16="http://schemas.microsoft.com/office/drawing/2014/main" id="{D24FCF11-80BA-DC8D-F5CE-C0382199649A}"/>
              </a:ext>
            </a:extLst>
          </p:cNvPr>
          <p:cNvSpPr txBox="1"/>
          <p:nvPr/>
        </p:nvSpPr>
        <p:spPr>
          <a:xfrm>
            <a:off x="0" y="4028435"/>
            <a:ext cx="5960697" cy="338554"/>
          </a:xfrm>
          <a:prstGeom prst="rect">
            <a:avLst/>
          </a:prstGeom>
          <a:noFill/>
        </p:spPr>
        <p:txBody>
          <a:bodyPr wrap="square">
            <a:spAutoFit/>
          </a:bodyPr>
          <a:lstStyle/>
          <a:p>
            <a:r>
              <a:rPr lang="en-US" sz="1600" dirty="0">
                <a:solidFill>
                  <a:srgbClr val="0B49CB"/>
                </a:solidFill>
              </a:rPr>
              <a:t>What the dataset looks like after completing this step</a:t>
            </a:r>
            <a:endParaRPr lang="en-US" sz="1600" dirty="0"/>
          </a:p>
        </p:txBody>
      </p:sp>
      <p:pic>
        <p:nvPicPr>
          <p:cNvPr id="13" name="Picture 12">
            <a:extLst>
              <a:ext uri="{FF2B5EF4-FFF2-40B4-BE49-F238E27FC236}">
                <a16:creationId xmlns:a16="http://schemas.microsoft.com/office/drawing/2014/main" id="{DDDD4036-325C-D6AE-BF5B-74262CF6397B}"/>
              </a:ext>
            </a:extLst>
          </p:cNvPr>
          <p:cNvPicPr>
            <a:picLocks noChangeAspect="1"/>
          </p:cNvPicPr>
          <p:nvPr/>
        </p:nvPicPr>
        <p:blipFill>
          <a:blip r:embed="rId10"/>
          <a:stretch>
            <a:fillRect/>
          </a:stretch>
        </p:blipFill>
        <p:spPr>
          <a:xfrm>
            <a:off x="64983" y="4325818"/>
            <a:ext cx="12025417" cy="170982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8DAF83B-87C1-CB76-C199-B0C7558DB60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04E439-2D90-0FA2-CFC9-00030B8A408D}"/>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D2281671-BE03-AF8E-7F42-1CA9AC17256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F44487E4-E9F5-A1BC-77D0-9FDE88461A0A}"/>
              </a:ext>
            </a:extLst>
          </p:cNvPr>
          <p:cNvSpPr txBox="1">
            <a:spLocks/>
          </p:cNvSpPr>
          <p:nvPr/>
        </p:nvSpPr>
        <p:spPr>
          <a:xfrm>
            <a:off x="828868"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CBC6CE65-B2A5-5357-9058-7B919991BA3E}"/>
              </a:ext>
            </a:extLst>
          </p:cNvPr>
          <p:cNvGraphicFramePr/>
          <p:nvPr>
            <p:extLst>
              <p:ext uri="{D42A27DB-BD31-4B8C-83A1-F6EECF244321}">
                <p14:modId xmlns:p14="http://schemas.microsoft.com/office/powerpoint/2010/main" val="4064141417"/>
              </p:ext>
            </p:extLst>
          </p:nvPr>
        </p:nvGraphicFramePr>
        <p:xfrm>
          <a:off x="838199" y="1915775"/>
          <a:ext cx="10139680" cy="3484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89F0E7A9-AE8B-C100-1CFC-68BD4D604B92}"/>
              </a:ext>
            </a:extLst>
          </p:cNvPr>
          <p:cNvSpPr txBox="1"/>
          <p:nvPr/>
        </p:nvSpPr>
        <p:spPr>
          <a:xfrm>
            <a:off x="905314" y="6163744"/>
            <a:ext cx="10381371" cy="461665"/>
          </a:xfrm>
          <a:prstGeom prst="rect">
            <a:avLst/>
          </a:prstGeom>
          <a:noFill/>
        </p:spPr>
        <p:txBody>
          <a:bodyPr wrap="square" rtlCol="0">
            <a:spAutoFit/>
          </a:bodyPr>
          <a:lstStyle/>
          <a:p>
            <a:r>
              <a:rPr lang="en-US" sz="1200" dirty="0"/>
              <a:t>See complete notebook on GitHub: </a:t>
            </a:r>
            <a:r>
              <a:rPr lang="en-US" sz="1200" dirty="0">
                <a:hlinkClick r:id="rId9"/>
              </a:rPr>
              <a:t>https://github.com/YanranChen/IBM-Data-Science/blob/534e8e398294fa5f8cb53a936c0fab417b336554/C10_Applied_Data_Science_Capstone/M1_Intro/M1Lab2_webscraping.ipynb</a:t>
            </a:r>
            <a:r>
              <a:rPr lang="en-US" sz="1200" dirty="0"/>
              <a:t> </a:t>
            </a:r>
          </a:p>
        </p:txBody>
      </p:sp>
    </p:spTree>
    <p:extLst>
      <p:ext uri="{BB962C8B-B14F-4D97-AF65-F5344CB8AC3E}">
        <p14:creationId xmlns:p14="http://schemas.microsoft.com/office/powerpoint/2010/main" val="88472438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2023</TotalTime>
  <Words>3423</Words>
  <Application>Microsoft Office PowerPoint</Application>
  <PresentationFormat>Widescreen</PresentationFormat>
  <Paragraphs>289</Paragraphs>
  <Slides>51</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Yanran Chen</cp:lastModifiedBy>
  <cp:revision>233</cp:revision>
  <dcterms:created xsi:type="dcterms:W3CDTF">2021-04-29T18:58:34Z</dcterms:created>
  <dcterms:modified xsi:type="dcterms:W3CDTF">2025-09-05T22:02:53Z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